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7" r:id="rId4"/>
    <p:sldId id="258" r:id="rId5"/>
    <p:sldId id="259" r:id="rId6"/>
    <p:sldId id="260" r:id="rId7"/>
    <p:sldId id="262" r:id="rId8"/>
    <p:sldId id="287" r:id="rId9"/>
    <p:sldId id="263" r:id="rId10"/>
    <p:sldId id="264" r:id="rId11"/>
    <p:sldId id="265" r:id="rId12"/>
    <p:sldId id="266" r:id="rId13"/>
    <p:sldId id="268" r:id="rId14"/>
    <p:sldId id="270" r:id="rId15"/>
    <p:sldId id="271" r:id="rId16"/>
    <p:sldId id="267" r:id="rId17"/>
    <p:sldId id="269" r:id="rId18"/>
    <p:sldId id="272" r:id="rId19"/>
    <p:sldId id="288" r:id="rId20"/>
    <p:sldId id="273" r:id="rId21"/>
    <p:sldId id="275" r:id="rId22"/>
    <p:sldId id="276" r:id="rId23"/>
    <p:sldId id="277" r:id="rId24"/>
    <p:sldId id="286" r:id="rId25"/>
    <p:sldId id="278" r:id="rId26"/>
    <p:sldId id="279" r:id="rId27"/>
    <p:sldId id="274" r:id="rId28"/>
    <p:sldId id="280" r:id="rId29"/>
    <p:sldId id="282" r:id="rId30"/>
    <p:sldId id="283" r:id="rId31"/>
    <p:sldId id="284" r:id="rId32"/>
    <p:sldId id="281" r:id="rId33"/>
    <p:sldId id="285" r:id="rId34"/>
    <p:sldId id="289" r:id="rId35"/>
    <p:sldId id="290" r:id="rId36"/>
    <p:sldId id="291"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0"/>
    <p:restoredTop sz="94684"/>
  </p:normalViewPr>
  <p:slideViewPr>
    <p:cSldViewPr snapToGrid="0" snapToObjects="1">
      <p:cViewPr>
        <p:scale>
          <a:sx n="84" d="100"/>
          <a:sy n="84" d="100"/>
        </p:scale>
        <p:origin x="50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4.xml.rels><?xml version="1.0" encoding="UTF-8" standalone="yes"?>
<Relationships xmlns="http://schemas.openxmlformats.org/package/2006/relationships"><Relationship Id="rId3" Type="http://schemas.openxmlformats.org/officeDocument/2006/relationships/hyperlink" Target="https://reactjs.org/docs/hooks-state.html" TargetMode="External"/><Relationship Id="rId2" Type="http://schemas.openxmlformats.org/officeDocument/2006/relationships/hyperlink" Target="https://www.youtube.com/watch?v=4pO-HcG2igk" TargetMode="External"/><Relationship Id="rId1" Type="http://schemas.openxmlformats.org/officeDocument/2006/relationships/hyperlink" Target="https://www.youtube.com/watch?v=O6P86uwfdR0"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reactjs.org/docs/hooks-state.html" TargetMode="External"/><Relationship Id="rId2" Type="http://schemas.openxmlformats.org/officeDocument/2006/relationships/hyperlink" Target="https://www.youtube.com/watch?v=4pO-HcG2igk" TargetMode="External"/><Relationship Id="rId1" Type="http://schemas.openxmlformats.org/officeDocument/2006/relationships/hyperlink" Target="https://www.youtube.com/watch?v=O6P86uwfdR0"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EA123-A8EF-4D1A-AFCE-F71806075506}" type="doc">
      <dgm:prSet loTypeId="urn:microsoft.com/office/officeart/2008/layout/LinedList" loCatId="list" qsTypeId="urn:microsoft.com/office/officeart/2005/8/quickstyle/simple2" qsCatId="simple" csTypeId="urn:microsoft.com/office/officeart/2005/8/colors/colorful2" csCatId="colorful" phldr="1"/>
      <dgm:spPr/>
      <dgm:t>
        <a:bodyPr/>
        <a:lstStyle/>
        <a:p>
          <a:endParaRPr lang="en-US"/>
        </a:p>
      </dgm:t>
    </dgm:pt>
    <dgm:pt modelId="{F9850925-1E9A-467B-926B-17662850C783}">
      <dgm:prSet/>
      <dgm:spPr/>
      <dgm:t>
        <a:bodyPr/>
        <a:lstStyle/>
        <a:p>
          <a:r>
            <a:rPr lang="en-US"/>
            <a:t>Requirements:</a:t>
          </a:r>
        </a:p>
      </dgm:t>
    </dgm:pt>
    <dgm:pt modelId="{819CA286-C638-4364-A613-8A427D5741BE}" type="parTrans" cxnId="{D6FD7CC5-B555-4E08-B959-6F8185D19058}">
      <dgm:prSet/>
      <dgm:spPr/>
      <dgm:t>
        <a:bodyPr/>
        <a:lstStyle/>
        <a:p>
          <a:endParaRPr lang="en-US"/>
        </a:p>
      </dgm:t>
    </dgm:pt>
    <dgm:pt modelId="{E6ABF204-3D4B-4E04-B22D-51B6937C8824}" type="sibTrans" cxnId="{D6FD7CC5-B555-4E08-B959-6F8185D19058}">
      <dgm:prSet/>
      <dgm:spPr/>
      <dgm:t>
        <a:bodyPr/>
        <a:lstStyle/>
        <a:p>
          <a:endParaRPr lang="en-US"/>
        </a:p>
      </dgm:t>
    </dgm:pt>
    <dgm:pt modelId="{FAC85E4B-28A1-4BD7-ABA4-9B51D1F158BB}">
      <dgm:prSet/>
      <dgm:spPr/>
      <dgm:t>
        <a:bodyPr/>
        <a:lstStyle/>
        <a:p>
          <a:r>
            <a:rPr lang="en-US"/>
            <a:t>- A name</a:t>
          </a:r>
        </a:p>
      </dgm:t>
    </dgm:pt>
    <dgm:pt modelId="{41D0316A-DAFB-45C6-AB1B-137F8E35D7D6}" type="parTrans" cxnId="{F1A2AD22-0F26-457C-8463-AB6C215EFFD2}">
      <dgm:prSet/>
      <dgm:spPr/>
      <dgm:t>
        <a:bodyPr/>
        <a:lstStyle/>
        <a:p>
          <a:endParaRPr lang="en-US"/>
        </a:p>
      </dgm:t>
    </dgm:pt>
    <dgm:pt modelId="{EB344F47-F737-48A3-BCAD-F32930F00CB7}" type="sibTrans" cxnId="{F1A2AD22-0F26-457C-8463-AB6C215EFFD2}">
      <dgm:prSet/>
      <dgm:spPr/>
      <dgm:t>
        <a:bodyPr/>
        <a:lstStyle/>
        <a:p>
          <a:endParaRPr lang="en-US"/>
        </a:p>
      </dgm:t>
    </dgm:pt>
    <dgm:pt modelId="{6A54FCD9-1315-4530-9A27-52EBD746F68A}">
      <dgm:prSet/>
      <dgm:spPr/>
      <dgm:t>
        <a:bodyPr/>
        <a:lstStyle/>
        <a:p>
          <a:r>
            <a:rPr lang="en-US" dirty="0"/>
            <a:t>- An increment &amp; decrement button</a:t>
          </a:r>
        </a:p>
      </dgm:t>
    </dgm:pt>
    <dgm:pt modelId="{889602E2-AA1C-4730-A677-8F3CDEB1AA37}" type="parTrans" cxnId="{6F14237A-B41C-4000-A6CF-DAC58F323DE2}">
      <dgm:prSet/>
      <dgm:spPr/>
      <dgm:t>
        <a:bodyPr/>
        <a:lstStyle/>
        <a:p>
          <a:endParaRPr lang="en-US"/>
        </a:p>
      </dgm:t>
    </dgm:pt>
    <dgm:pt modelId="{7957DAC1-33FF-4D4F-A5C1-EFB5E7E4C015}" type="sibTrans" cxnId="{6F14237A-B41C-4000-A6CF-DAC58F323DE2}">
      <dgm:prSet/>
      <dgm:spPr/>
      <dgm:t>
        <a:bodyPr/>
        <a:lstStyle/>
        <a:p>
          <a:endParaRPr lang="en-US"/>
        </a:p>
      </dgm:t>
    </dgm:pt>
    <dgm:pt modelId="{0A6CCAB6-5529-4388-B2F2-AEB16975BAEF}">
      <dgm:prSet/>
      <dgm:spPr/>
      <dgm:t>
        <a:bodyPr/>
        <a:lstStyle/>
        <a:p>
          <a:r>
            <a:rPr lang="en-US"/>
            <a:t>- A display for the number count</a:t>
          </a:r>
        </a:p>
      </dgm:t>
    </dgm:pt>
    <dgm:pt modelId="{B008CD69-FC7C-440D-B1EB-E06A2CA5AF39}" type="parTrans" cxnId="{F3061DE0-02B7-4EB7-BEB6-C00C81DCE746}">
      <dgm:prSet/>
      <dgm:spPr/>
      <dgm:t>
        <a:bodyPr/>
        <a:lstStyle/>
        <a:p>
          <a:endParaRPr lang="en-US"/>
        </a:p>
      </dgm:t>
    </dgm:pt>
    <dgm:pt modelId="{C8F63D07-B799-43CA-9CFF-66DA5FF4B9F2}" type="sibTrans" cxnId="{F3061DE0-02B7-4EB7-BEB6-C00C81DCE746}">
      <dgm:prSet/>
      <dgm:spPr/>
      <dgm:t>
        <a:bodyPr/>
        <a:lstStyle/>
        <a:p>
          <a:endParaRPr lang="en-US"/>
        </a:p>
      </dgm:t>
    </dgm:pt>
    <dgm:pt modelId="{2EDC1BA1-4B88-3341-8E61-5018645F5F5B}" type="pres">
      <dgm:prSet presAssocID="{AC3EA123-A8EF-4D1A-AFCE-F71806075506}" presName="vert0" presStyleCnt="0">
        <dgm:presLayoutVars>
          <dgm:dir/>
          <dgm:animOne val="branch"/>
          <dgm:animLvl val="lvl"/>
        </dgm:presLayoutVars>
      </dgm:prSet>
      <dgm:spPr/>
    </dgm:pt>
    <dgm:pt modelId="{AC3BE755-D0AD-9446-A7B9-6B2F62785DC3}" type="pres">
      <dgm:prSet presAssocID="{F9850925-1E9A-467B-926B-17662850C783}" presName="thickLine" presStyleLbl="alignNode1" presStyleIdx="0" presStyleCnt="4"/>
      <dgm:spPr/>
    </dgm:pt>
    <dgm:pt modelId="{5D14B60A-A364-C442-91EF-4B367E6505C0}" type="pres">
      <dgm:prSet presAssocID="{F9850925-1E9A-467B-926B-17662850C783}" presName="horz1" presStyleCnt="0"/>
      <dgm:spPr/>
    </dgm:pt>
    <dgm:pt modelId="{8A00BE1A-1EE7-C742-B6EB-3FD04D935D34}" type="pres">
      <dgm:prSet presAssocID="{F9850925-1E9A-467B-926B-17662850C783}" presName="tx1" presStyleLbl="revTx" presStyleIdx="0" presStyleCnt="4"/>
      <dgm:spPr/>
    </dgm:pt>
    <dgm:pt modelId="{E89628A0-D4E6-B443-A4B1-ECE150750A63}" type="pres">
      <dgm:prSet presAssocID="{F9850925-1E9A-467B-926B-17662850C783}" presName="vert1" presStyleCnt="0"/>
      <dgm:spPr/>
    </dgm:pt>
    <dgm:pt modelId="{AD594903-72F2-9C42-BFE7-D3E928CC8288}" type="pres">
      <dgm:prSet presAssocID="{FAC85E4B-28A1-4BD7-ABA4-9B51D1F158BB}" presName="thickLine" presStyleLbl="alignNode1" presStyleIdx="1" presStyleCnt="4"/>
      <dgm:spPr/>
    </dgm:pt>
    <dgm:pt modelId="{B817361E-F7C2-8245-8AE8-ACF4F5DE29D4}" type="pres">
      <dgm:prSet presAssocID="{FAC85E4B-28A1-4BD7-ABA4-9B51D1F158BB}" presName="horz1" presStyleCnt="0"/>
      <dgm:spPr/>
    </dgm:pt>
    <dgm:pt modelId="{1AEA2D59-8CB3-594F-9E46-DF431DCD747B}" type="pres">
      <dgm:prSet presAssocID="{FAC85E4B-28A1-4BD7-ABA4-9B51D1F158BB}" presName="tx1" presStyleLbl="revTx" presStyleIdx="1" presStyleCnt="4"/>
      <dgm:spPr/>
    </dgm:pt>
    <dgm:pt modelId="{9A39C316-99FF-7E44-82B7-AF3CC296ED0B}" type="pres">
      <dgm:prSet presAssocID="{FAC85E4B-28A1-4BD7-ABA4-9B51D1F158BB}" presName="vert1" presStyleCnt="0"/>
      <dgm:spPr/>
    </dgm:pt>
    <dgm:pt modelId="{4DEC5021-E3FD-DD41-BDA2-6B04139C8A46}" type="pres">
      <dgm:prSet presAssocID="{6A54FCD9-1315-4530-9A27-52EBD746F68A}" presName="thickLine" presStyleLbl="alignNode1" presStyleIdx="2" presStyleCnt="4"/>
      <dgm:spPr/>
    </dgm:pt>
    <dgm:pt modelId="{1A13D943-10C5-6040-ACD3-33D4AD552B78}" type="pres">
      <dgm:prSet presAssocID="{6A54FCD9-1315-4530-9A27-52EBD746F68A}" presName="horz1" presStyleCnt="0"/>
      <dgm:spPr/>
    </dgm:pt>
    <dgm:pt modelId="{9265931F-7176-0D49-9E1D-0681FACC84A5}" type="pres">
      <dgm:prSet presAssocID="{6A54FCD9-1315-4530-9A27-52EBD746F68A}" presName="tx1" presStyleLbl="revTx" presStyleIdx="2" presStyleCnt="4"/>
      <dgm:spPr/>
    </dgm:pt>
    <dgm:pt modelId="{1E8A9E80-610B-2441-BA7A-35948F5EFCA0}" type="pres">
      <dgm:prSet presAssocID="{6A54FCD9-1315-4530-9A27-52EBD746F68A}" presName="vert1" presStyleCnt="0"/>
      <dgm:spPr/>
    </dgm:pt>
    <dgm:pt modelId="{89D11E76-03D8-5547-8F5E-9B72A3BB63A3}" type="pres">
      <dgm:prSet presAssocID="{0A6CCAB6-5529-4388-B2F2-AEB16975BAEF}" presName="thickLine" presStyleLbl="alignNode1" presStyleIdx="3" presStyleCnt="4"/>
      <dgm:spPr/>
    </dgm:pt>
    <dgm:pt modelId="{D22D5395-0089-3F49-80EE-BF9F9CEE97FA}" type="pres">
      <dgm:prSet presAssocID="{0A6CCAB6-5529-4388-B2F2-AEB16975BAEF}" presName="horz1" presStyleCnt="0"/>
      <dgm:spPr/>
    </dgm:pt>
    <dgm:pt modelId="{D679F43C-2B48-BA48-B0C1-7682C246031F}" type="pres">
      <dgm:prSet presAssocID="{0A6CCAB6-5529-4388-B2F2-AEB16975BAEF}" presName="tx1" presStyleLbl="revTx" presStyleIdx="3" presStyleCnt="4"/>
      <dgm:spPr/>
    </dgm:pt>
    <dgm:pt modelId="{EF2E5BCC-A89F-0948-A5DF-CFE4F8692FDB}" type="pres">
      <dgm:prSet presAssocID="{0A6CCAB6-5529-4388-B2F2-AEB16975BAEF}" presName="vert1" presStyleCnt="0"/>
      <dgm:spPr/>
    </dgm:pt>
  </dgm:ptLst>
  <dgm:cxnLst>
    <dgm:cxn modelId="{F1A2AD22-0F26-457C-8463-AB6C215EFFD2}" srcId="{AC3EA123-A8EF-4D1A-AFCE-F71806075506}" destId="{FAC85E4B-28A1-4BD7-ABA4-9B51D1F158BB}" srcOrd="1" destOrd="0" parTransId="{41D0316A-DAFB-45C6-AB1B-137F8E35D7D6}" sibTransId="{EB344F47-F737-48A3-BCAD-F32930F00CB7}"/>
    <dgm:cxn modelId="{E4950329-CDF7-9440-BB19-E563123B10FE}" type="presOf" srcId="{F9850925-1E9A-467B-926B-17662850C783}" destId="{8A00BE1A-1EE7-C742-B6EB-3FD04D935D34}" srcOrd="0" destOrd="0" presId="urn:microsoft.com/office/officeart/2008/layout/LinedList"/>
    <dgm:cxn modelId="{683CBF46-4178-624B-A366-97B8B222045F}" type="presOf" srcId="{6A54FCD9-1315-4530-9A27-52EBD746F68A}" destId="{9265931F-7176-0D49-9E1D-0681FACC84A5}" srcOrd="0" destOrd="0" presId="urn:microsoft.com/office/officeart/2008/layout/LinedList"/>
    <dgm:cxn modelId="{E54DF459-6FF6-6240-9534-EA8F7531C7B2}" type="presOf" srcId="{AC3EA123-A8EF-4D1A-AFCE-F71806075506}" destId="{2EDC1BA1-4B88-3341-8E61-5018645F5F5B}" srcOrd="0" destOrd="0" presId="urn:microsoft.com/office/officeart/2008/layout/LinedList"/>
    <dgm:cxn modelId="{51239663-6B55-1D47-8993-5F129D2778BA}" type="presOf" srcId="{0A6CCAB6-5529-4388-B2F2-AEB16975BAEF}" destId="{D679F43C-2B48-BA48-B0C1-7682C246031F}" srcOrd="0" destOrd="0" presId="urn:microsoft.com/office/officeart/2008/layout/LinedList"/>
    <dgm:cxn modelId="{6F14237A-B41C-4000-A6CF-DAC58F323DE2}" srcId="{AC3EA123-A8EF-4D1A-AFCE-F71806075506}" destId="{6A54FCD9-1315-4530-9A27-52EBD746F68A}" srcOrd="2" destOrd="0" parTransId="{889602E2-AA1C-4730-A677-8F3CDEB1AA37}" sibTransId="{7957DAC1-33FF-4D4F-A5C1-EFB5E7E4C015}"/>
    <dgm:cxn modelId="{46BF8CA2-B916-F447-AAFA-5EEA6BFD905A}" type="presOf" srcId="{FAC85E4B-28A1-4BD7-ABA4-9B51D1F158BB}" destId="{1AEA2D59-8CB3-594F-9E46-DF431DCD747B}" srcOrd="0" destOrd="0" presId="urn:microsoft.com/office/officeart/2008/layout/LinedList"/>
    <dgm:cxn modelId="{D6FD7CC5-B555-4E08-B959-6F8185D19058}" srcId="{AC3EA123-A8EF-4D1A-AFCE-F71806075506}" destId="{F9850925-1E9A-467B-926B-17662850C783}" srcOrd="0" destOrd="0" parTransId="{819CA286-C638-4364-A613-8A427D5741BE}" sibTransId="{E6ABF204-3D4B-4E04-B22D-51B6937C8824}"/>
    <dgm:cxn modelId="{F3061DE0-02B7-4EB7-BEB6-C00C81DCE746}" srcId="{AC3EA123-A8EF-4D1A-AFCE-F71806075506}" destId="{0A6CCAB6-5529-4388-B2F2-AEB16975BAEF}" srcOrd="3" destOrd="0" parTransId="{B008CD69-FC7C-440D-B1EB-E06A2CA5AF39}" sibTransId="{C8F63D07-B799-43CA-9CFF-66DA5FF4B9F2}"/>
    <dgm:cxn modelId="{519364E9-AE40-F148-9F37-EE84180D6E09}" type="presParOf" srcId="{2EDC1BA1-4B88-3341-8E61-5018645F5F5B}" destId="{AC3BE755-D0AD-9446-A7B9-6B2F62785DC3}" srcOrd="0" destOrd="0" presId="urn:microsoft.com/office/officeart/2008/layout/LinedList"/>
    <dgm:cxn modelId="{0BCA1B91-5C06-E740-815D-C27BCB857492}" type="presParOf" srcId="{2EDC1BA1-4B88-3341-8E61-5018645F5F5B}" destId="{5D14B60A-A364-C442-91EF-4B367E6505C0}" srcOrd="1" destOrd="0" presId="urn:microsoft.com/office/officeart/2008/layout/LinedList"/>
    <dgm:cxn modelId="{8486F78D-CDD3-AB4B-AC64-B806F9A72D64}" type="presParOf" srcId="{5D14B60A-A364-C442-91EF-4B367E6505C0}" destId="{8A00BE1A-1EE7-C742-B6EB-3FD04D935D34}" srcOrd="0" destOrd="0" presId="urn:microsoft.com/office/officeart/2008/layout/LinedList"/>
    <dgm:cxn modelId="{6D42FB9B-CED6-DE41-9092-0D79AF9B211C}" type="presParOf" srcId="{5D14B60A-A364-C442-91EF-4B367E6505C0}" destId="{E89628A0-D4E6-B443-A4B1-ECE150750A63}" srcOrd="1" destOrd="0" presId="urn:microsoft.com/office/officeart/2008/layout/LinedList"/>
    <dgm:cxn modelId="{9DE16E21-6D60-B743-9B93-FD3075E9B3C6}" type="presParOf" srcId="{2EDC1BA1-4B88-3341-8E61-5018645F5F5B}" destId="{AD594903-72F2-9C42-BFE7-D3E928CC8288}" srcOrd="2" destOrd="0" presId="urn:microsoft.com/office/officeart/2008/layout/LinedList"/>
    <dgm:cxn modelId="{F34936DF-0974-0E45-94F3-8DBC6B7C8A2C}" type="presParOf" srcId="{2EDC1BA1-4B88-3341-8E61-5018645F5F5B}" destId="{B817361E-F7C2-8245-8AE8-ACF4F5DE29D4}" srcOrd="3" destOrd="0" presId="urn:microsoft.com/office/officeart/2008/layout/LinedList"/>
    <dgm:cxn modelId="{D8501BDC-6777-D54A-89E2-D0A5EE811048}" type="presParOf" srcId="{B817361E-F7C2-8245-8AE8-ACF4F5DE29D4}" destId="{1AEA2D59-8CB3-594F-9E46-DF431DCD747B}" srcOrd="0" destOrd="0" presId="urn:microsoft.com/office/officeart/2008/layout/LinedList"/>
    <dgm:cxn modelId="{7C50BE71-5827-3641-8B5E-5791B5488BBF}" type="presParOf" srcId="{B817361E-F7C2-8245-8AE8-ACF4F5DE29D4}" destId="{9A39C316-99FF-7E44-82B7-AF3CC296ED0B}" srcOrd="1" destOrd="0" presId="urn:microsoft.com/office/officeart/2008/layout/LinedList"/>
    <dgm:cxn modelId="{6B1534F4-C4BB-794C-A67E-63DF163A0574}" type="presParOf" srcId="{2EDC1BA1-4B88-3341-8E61-5018645F5F5B}" destId="{4DEC5021-E3FD-DD41-BDA2-6B04139C8A46}" srcOrd="4" destOrd="0" presId="urn:microsoft.com/office/officeart/2008/layout/LinedList"/>
    <dgm:cxn modelId="{50A4FF8C-BE28-674A-85B9-E79A725A9386}" type="presParOf" srcId="{2EDC1BA1-4B88-3341-8E61-5018645F5F5B}" destId="{1A13D943-10C5-6040-ACD3-33D4AD552B78}" srcOrd="5" destOrd="0" presId="urn:microsoft.com/office/officeart/2008/layout/LinedList"/>
    <dgm:cxn modelId="{7D179779-9D5C-3B43-84C8-4FE80C513D59}" type="presParOf" srcId="{1A13D943-10C5-6040-ACD3-33D4AD552B78}" destId="{9265931F-7176-0D49-9E1D-0681FACC84A5}" srcOrd="0" destOrd="0" presId="urn:microsoft.com/office/officeart/2008/layout/LinedList"/>
    <dgm:cxn modelId="{AA9F8673-C8A7-0C4F-83B3-421D7A096040}" type="presParOf" srcId="{1A13D943-10C5-6040-ACD3-33D4AD552B78}" destId="{1E8A9E80-610B-2441-BA7A-35948F5EFCA0}" srcOrd="1" destOrd="0" presId="urn:microsoft.com/office/officeart/2008/layout/LinedList"/>
    <dgm:cxn modelId="{916AB632-287A-1B4D-B5FA-269C6083715E}" type="presParOf" srcId="{2EDC1BA1-4B88-3341-8E61-5018645F5F5B}" destId="{89D11E76-03D8-5547-8F5E-9B72A3BB63A3}" srcOrd="6" destOrd="0" presId="urn:microsoft.com/office/officeart/2008/layout/LinedList"/>
    <dgm:cxn modelId="{81838914-467B-3F4D-ACF4-BCD20DE03A52}" type="presParOf" srcId="{2EDC1BA1-4B88-3341-8E61-5018645F5F5B}" destId="{D22D5395-0089-3F49-80EE-BF9F9CEE97FA}" srcOrd="7" destOrd="0" presId="urn:microsoft.com/office/officeart/2008/layout/LinedList"/>
    <dgm:cxn modelId="{64B1E014-B6F3-254D-B508-650FDC128F55}" type="presParOf" srcId="{D22D5395-0089-3F49-80EE-BF9F9CEE97FA}" destId="{D679F43C-2B48-BA48-B0C1-7682C246031F}" srcOrd="0" destOrd="0" presId="urn:microsoft.com/office/officeart/2008/layout/LinedList"/>
    <dgm:cxn modelId="{8C8EC18F-7EDE-3A45-AC52-D5CC092427CB}" type="presParOf" srcId="{D22D5395-0089-3F49-80EE-BF9F9CEE97FA}" destId="{EF2E5BCC-A89F-0948-A5DF-CFE4F8692FD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60BCAF-2DCC-4DA9-BC34-65D66A6AB520}"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620EFF78-B84B-42A8-BB8F-6F0D7811D533}">
      <dgm:prSet/>
      <dgm:spPr/>
      <dgm:t>
        <a:bodyPr/>
        <a:lstStyle/>
        <a:p>
          <a:r>
            <a:rPr lang="en-US"/>
            <a:t>A state in React.js is a modifiable object that is used to contain data/information about components. </a:t>
          </a:r>
        </a:p>
      </dgm:t>
    </dgm:pt>
    <dgm:pt modelId="{0BDA27CC-3C3E-4230-994C-35E0DE463F93}" type="parTrans" cxnId="{92B39445-FCC0-4768-84E8-8B94B160BAD7}">
      <dgm:prSet/>
      <dgm:spPr/>
      <dgm:t>
        <a:bodyPr/>
        <a:lstStyle/>
        <a:p>
          <a:endParaRPr lang="en-US"/>
        </a:p>
      </dgm:t>
    </dgm:pt>
    <dgm:pt modelId="{4170930E-C5DE-4D0A-91F7-0AB4E0F47FD9}" type="sibTrans" cxnId="{92B39445-FCC0-4768-84E8-8B94B160BAD7}">
      <dgm:prSet/>
      <dgm:spPr/>
      <dgm:t>
        <a:bodyPr/>
        <a:lstStyle/>
        <a:p>
          <a:endParaRPr lang="en-US"/>
        </a:p>
      </dgm:t>
    </dgm:pt>
    <dgm:pt modelId="{4ABD358B-9461-4C0A-B2EE-FC640A2369F0}">
      <dgm:prSet/>
      <dgm:spPr/>
      <dgm:t>
        <a:bodyPr/>
        <a:lstStyle/>
        <a:p>
          <a:r>
            <a:rPr lang="en-US"/>
            <a:t>In our case, we want a state to store our counter.</a:t>
          </a:r>
        </a:p>
      </dgm:t>
    </dgm:pt>
    <dgm:pt modelId="{65B3326D-7A49-4F9E-BA6D-5B0ACC9D6EE1}" type="parTrans" cxnId="{5AF9BD90-5567-4670-8F46-730735319648}">
      <dgm:prSet/>
      <dgm:spPr/>
      <dgm:t>
        <a:bodyPr/>
        <a:lstStyle/>
        <a:p>
          <a:endParaRPr lang="en-US"/>
        </a:p>
      </dgm:t>
    </dgm:pt>
    <dgm:pt modelId="{CC4E6ECF-E6B9-4C9D-8F3F-6572A2CB603B}" type="sibTrans" cxnId="{5AF9BD90-5567-4670-8F46-730735319648}">
      <dgm:prSet/>
      <dgm:spPr/>
      <dgm:t>
        <a:bodyPr/>
        <a:lstStyle/>
        <a:p>
          <a:endParaRPr lang="en-US"/>
        </a:p>
      </dgm:t>
    </dgm:pt>
    <dgm:pt modelId="{C284ADB8-6D3F-401A-95D7-57F7F52E5D78}">
      <dgm:prSet/>
      <dgm:spPr/>
      <dgm:t>
        <a:bodyPr/>
        <a:lstStyle/>
        <a:p>
          <a:r>
            <a:rPr lang="en-US"/>
            <a:t>For now, we’ll create a state in our counter component by invoking the useState React Hook that allows you to create and manipulate a state.</a:t>
          </a:r>
        </a:p>
      </dgm:t>
    </dgm:pt>
    <dgm:pt modelId="{4A3733EE-C3E2-4C45-A77B-20F0237D5A11}" type="parTrans" cxnId="{56A43F14-6ADE-4343-AFFF-81F41CD12A31}">
      <dgm:prSet/>
      <dgm:spPr/>
      <dgm:t>
        <a:bodyPr/>
        <a:lstStyle/>
        <a:p>
          <a:endParaRPr lang="en-US"/>
        </a:p>
      </dgm:t>
    </dgm:pt>
    <dgm:pt modelId="{2071CD3A-73BE-44B6-A873-6BD1C449F2C6}" type="sibTrans" cxnId="{56A43F14-6ADE-4343-AFFF-81F41CD12A31}">
      <dgm:prSet/>
      <dgm:spPr/>
      <dgm:t>
        <a:bodyPr/>
        <a:lstStyle/>
        <a:p>
          <a:endParaRPr lang="en-US"/>
        </a:p>
      </dgm:t>
    </dgm:pt>
    <dgm:pt modelId="{B0DF4656-2E8C-4971-9DB6-22FCB042A800}">
      <dgm:prSet/>
      <dgm:spPr/>
      <dgm:t>
        <a:bodyPr/>
        <a:lstStyle/>
        <a:p>
          <a:r>
            <a:rPr lang="en-US"/>
            <a:t>const [counter, updateCounter] = useState(0);</a:t>
          </a:r>
        </a:p>
      </dgm:t>
    </dgm:pt>
    <dgm:pt modelId="{FDC4D2E0-6D73-47C7-9C11-69108BE9D3DD}" type="parTrans" cxnId="{29AF5352-1D46-4FA3-8A7F-654FDD7842DA}">
      <dgm:prSet/>
      <dgm:spPr/>
      <dgm:t>
        <a:bodyPr/>
        <a:lstStyle/>
        <a:p>
          <a:endParaRPr lang="en-US"/>
        </a:p>
      </dgm:t>
    </dgm:pt>
    <dgm:pt modelId="{04CFD3C9-821B-4BA4-88FE-017F2EBE56B9}" type="sibTrans" cxnId="{29AF5352-1D46-4FA3-8A7F-654FDD7842DA}">
      <dgm:prSet/>
      <dgm:spPr/>
      <dgm:t>
        <a:bodyPr/>
        <a:lstStyle/>
        <a:p>
          <a:endParaRPr lang="en-US"/>
        </a:p>
      </dgm:t>
    </dgm:pt>
    <dgm:pt modelId="{AAF72A09-F218-FA4C-B86B-D97B157AD4EB}" type="pres">
      <dgm:prSet presAssocID="{E760BCAF-2DCC-4DA9-BC34-65D66A6AB520}" presName="vert0" presStyleCnt="0">
        <dgm:presLayoutVars>
          <dgm:dir/>
          <dgm:animOne val="branch"/>
          <dgm:animLvl val="lvl"/>
        </dgm:presLayoutVars>
      </dgm:prSet>
      <dgm:spPr/>
    </dgm:pt>
    <dgm:pt modelId="{1B285FDA-EFB9-6F4B-ACD9-414B5F8DB1F7}" type="pres">
      <dgm:prSet presAssocID="{620EFF78-B84B-42A8-BB8F-6F0D7811D533}" presName="thickLine" presStyleLbl="alignNode1" presStyleIdx="0" presStyleCnt="4"/>
      <dgm:spPr/>
    </dgm:pt>
    <dgm:pt modelId="{15252612-174E-E64D-85A0-BE941973A12B}" type="pres">
      <dgm:prSet presAssocID="{620EFF78-B84B-42A8-BB8F-6F0D7811D533}" presName="horz1" presStyleCnt="0"/>
      <dgm:spPr/>
    </dgm:pt>
    <dgm:pt modelId="{CBC80282-D256-5749-B397-F61C5FCD56A4}" type="pres">
      <dgm:prSet presAssocID="{620EFF78-B84B-42A8-BB8F-6F0D7811D533}" presName="tx1" presStyleLbl="revTx" presStyleIdx="0" presStyleCnt="4"/>
      <dgm:spPr/>
    </dgm:pt>
    <dgm:pt modelId="{75E1A435-B18C-9446-80DF-BEA076C5EC88}" type="pres">
      <dgm:prSet presAssocID="{620EFF78-B84B-42A8-BB8F-6F0D7811D533}" presName="vert1" presStyleCnt="0"/>
      <dgm:spPr/>
    </dgm:pt>
    <dgm:pt modelId="{F7C75019-840B-6940-9459-FCB0FC615448}" type="pres">
      <dgm:prSet presAssocID="{4ABD358B-9461-4C0A-B2EE-FC640A2369F0}" presName="thickLine" presStyleLbl="alignNode1" presStyleIdx="1" presStyleCnt="4"/>
      <dgm:spPr/>
    </dgm:pt>
    <dgm:pt modelId="{7765CDEA-0879-A54D-9597-C4E6A8F98684}" type="pres">
      <dgm:prSet presAssocID="{4ABD358B-9461-4C0A-B2EE-FC640A2369F0}" presName="horz1" presStyleCnt="0"/>
      <dgm:spPr/>
    </dgm:pt>
    <dgm:pt modelId="{F1551320-5789-CC4C-BC81-39F2764F0F1D}" type="pres">
      <dgm:prSet presAssocID="{4ABD358B-9461-4C0A-B2EE-FC640A2369F0}" presName="tx1" presStyleLbl="revTx" presStyleIdx="1" presStyleCnt="4"/>
      <dgm:spPr/>
    </dgm:pt>
    <dgm:pt modelId="{C6682FEE-F028-234A-BDE6-C0EEC16BC62C}" type="pres">
      <dgm:prSet presAssocID="{4ABD358B-9461-4C0A-B2EE-FC640A2369F0}" presName="vert1" presStyleCnt="0"/>
      <dgm:spPr/>
    </dgm:pt>
    <dgm:pt modelId="{C31F776E-2966-A146-9936-48A48C13EA93}" type="pres">
      <dgm:prSet presAssocID="{C284ADB8-6D3F-401A-95D7-57F7F52E5D78}" presName="thickLine" presStyleLbl="alignNode1" presStyleIdx="2" presStyleCnt="4"/>
      <dgm:spPr/>
    </dgm:pt>
    <dgm:pt modelId="{49AAD931-42D2-9749-9CD9-B85BB79898F3}" type="pres">
      <dgm:prSet presAssocID="{C284ADB8-6D3F-401A-95D7-57F7F52E5D78}" presName="horz1" presStyleCnt="0"/>
      <dgm:spPr/>
    </dgm:pt>
    <dgm:pt modelId="{75302446-A8BA-8044-841C-9C6A3539F9EB}" type="pres">
      <dgm:prSet presAssocID="{C284ADB8-6D3F-401A-95D7-57F7F52E5D78}" presName="tx1" presStyleLbl="revTx" presStyleIdx="2" presStyleCnt="4"/>
      <dgm:spPr/>
    </dgm:pt>
    <dgm:pt modelId="{F1A1D5CE-B2F5-1841-96EE-27CB3A817244}" type="pres">
      <dgm:prSet presAssocID="{C284ADB8-6D3F-401A-95D7-57F7F52E5D78}" presName="vert1" presStyleCnt="0"/>
      <dgm:spPr/>
    </dgm:pt>
    <dgm:pt modelId="{9D86A646-7B88-2746-B957-BFEF7DF1BDAC}" type="pres">
      <dgm:prSet presAssocID="{B0DF4656-2E8C-4971-9DB6-22FCB042A800}" presName="thickLine" presStyleLbl="alignNode1" presStyleIdx="3" presStyleCnt="4"/>
      <dgm:spPr/>
    </dgm:pt>
    <dgm:pt modelId="{FC891162-919C-1F4A-AF50-B3576D22DF60}" type="pres">
      <dgm:prSet presAssocID="{B0DF4656-2E8C-4971-9DB6-22FCB042A800}" presName="horz1" presStyleCnt="0"/>
      <dgm:spPr/>
    </dgm:pt>
    <dgm:pt modelId="{E0AE371C-B5B8-1D46-A410-FE1A67D51079}" type="pres">
      <dgm:prSet presAssocID="{B0DF4656-2E8C-4971-9DB6-22FCB042A800}" presName="tx1" presStyleLbl="revTx" presStyleIdx="3" presStyleCnt="4"/>
      <dgm:spPr/>
    </dgm:pt>
    <dgm:pt modelId="{469FBE39-3F57-9945-8D56-D3BB07C96A5A}" type="pres">
      <dgm:prSet presAssocID="{B0DF4656-2E8C-4971-9DB6-22FCB042A800}" presName="vert1" presStyleCnt="0"/>
      <dgm:spPr/>
    </dgm:pt>
  </dgm:ptLst>
  <dgm:cxnLst>
    <dgm:cxn modelId="{56A43F14-6ADE-4343-AFFF-81F41CD12A31}" srcId="{E760BCAF-2DCC-4DA9-BC34-65D66A6AB520}" destId="{C284ADB8-6D3F-401A-95D7-57F7F52E5D78}" srcOrd="2" destOrd="0" parTransId="{4A3733EE-C3E2-4C45-A77B-20F0237D5A11}" sibTransId="{2071CD3A-73BE-44B6-A873-6BD1C449F2C6}"/>
    <dgm:cxn modelId="{92B39445-FCC0-4768-84E8-8B94B160BAD7}" srcId="{E760BCAF-2DCC-4DA9-BC34-65D66A6AB520}" destId="{620EFF78-B84B-42A8-BB8F-6F0D7811D533}" srcOrd="0" destOrd="0" parTransId="{0BDA27CC-3C3E-4230-994C-35E0DE463F93}" sibTransId="{4170930E-C5DE-4D0A-91F7-0AB4E0F47FD9}"/>
    <dgm:cxn modelId="{29AF5352-1D46-4FA3-8A7F-654FDD7842DA}" srcId="{E760BCAF-2DCC-4DA9-BC34-65D66A6AB520}" destId="{B0DF4656-2E8C-4971-9DB6-22FCB042A800}" srcOrd="3" destOrd="0" parTransId="{FDC4D2E0-6D73-47C7-9C11-69108BE9D3DD}" sibTransId="{04CFD3C9-821B-4BA4-88FE-017F2EBE56B9}"/>
    <dgm:cxn modelId="{5AF9BD90-5567-4670-8F46-730735319648}" srcId="{E760BCAF-2DCC-4DA9-BC34-65D66A6AB520}" destId="{4ABD358B-9461-4C0A-B2EE-FC640A2369F0}" srcOrd="1" destOrd="0" parTransId="{65B3326D-7A49-4F9E-BA6D-5B0ACC9D6EE1}" sibTransId="{CC4E6ECF-E6B9-4C9D-8F3F-6572A2CB603B}"/>
    <dgm:cxn modelId="{21F54194-018F-BA44-AF9E-13459BC28A50}" type="presOf" srcId="{E760BCAF-2DCC-4DA9-BC34-65D66A6AB520}" destId="{AAF72A09-F218-FA4C-B86B-D97B157AD4EB}" srcOrd="0" destOrd="0" presId="urn:microsoft.com/office/officeart/2008/layout/LinedList"/>
    <dgm:cxn modelId="{07E8A99C-5CE1-1543-8E28-9FFB89D1CA57}" type="presOf" srcId="{620EFF78-B84B-42A8-BB8F-6F0D7811D533}" destId="{CBC80282-D256-5749-B397-F61C5FCD56A4}" srcOrd="0" destOrd="0" presId="urn:microsoft.com/office/officeart/2008/layout/LinedList"/>
    <dgm:cxn modelId="{2F8266AD-4846-1842-AE07-A5930FF912FE}" type="presOf" srcId="{4ABD358B-9461-4C0A-B2EE-FC640A2369F0}" destId="{F1551320-5789-CC4C-BC81-39F2764F0F1D}" srcOrd="0" destOrd="0" presId="urn:microsoft.com/office/officeart/2008/layout/LinedList"/>
    <dgm:cxn modelId="{4250BCEC-2677-8D42-BF71-B8C616EE3F7E}" type="presOf" srcId="{B0DF4656-2E8C-4971-9DB6-22FCB042A800}" destId="{E0AE371C-B5B8-1D46-A410-FE1A67D51079}" srcOrd="0" destOrd="0" presId="urn:microsoft.com/office/officeart/2008/layout/LinedList"/>
    <dgm:cxn modelId="{241721EE-2C8B-A246-BD2D-023CB9D92EE3}" type="presOf" srcId="{C284ADB8-6D3F-401A-95D7-57F7F52E5D78}" destId="{75302446-A8BA-8044-841C-9C6A3539F9EB}" srcOrd="0" destOrd="0" presId="urn:microsoft.com/office/officeart/2008/layout/LinedList"/>
    <dgm:cxn modelId="{D58A11BC-2972-EA4A-96A8-D9F4B4CDDFF5}" type="presParOf" srcId="{AAF72A09-F218-FA4C-B86B-D97B157AD4EB}" destId="{1B285FDA-EFB9-6F4B-ACD9-414B5F8DB1F7}" srcOrd="0" destOrd="0" presId="urn:microsoft.com/office/officeart/2008/layout/LinedList"/>
    <dgm:cxn modelId="{FAF31193-8A1A-D648-9712-08F3D419E454}" type="presParOf" srcId="{AAF72A09-F218-FA4C-B86B-D97B157AD4EB}" destId="{15252612-174E-E64D-85A0-BE941973A12B}" srcOrd="1" destOrd="0" presId="urn:microsoft.com/office/officeart/2008/layout/LinedList"/>
    <dgm:cxn modelId="{B8C11C85-ED72-2144-8497-33687CC00E47}" type="presParOf" srcId="{15252612-174E-E64D-85A0-BE941973A12B}" destId="{CBC80282-D256-5749-B397-F61C5FCD56A4}" srcOrd="0" destOrd="0" presId="urn:microsoft.com/office/officeart/2008/layout/LinedList"/>
    <dgm:cxn modelId="{36AFC0FE-F372-A040-931E-3DAB6B5ED582}" type="presParOf" srcId="{15252612-174E-E64D-85A0-BE941973A12B}" destId="{75E1A435-B18C-9446-80DF-BEA076C5EC88}" srcOrd="1" destOrd="0" presId="urn:microsoft.com/office/officeart/2008/layout/LinedList"/>
    <dgm:cxn modelId="{4A75E53C-2182-A749-AA7F-863B3B7D8DBD}" type="presParOf" srcId="{AAF72A09-F218-FA4C-B86B-D97B157AD4EB}" destId="{F7C75019-840B-6940-9459-FCB0FC615448}" srcOrd="2" destOrd="0" presId="urn:microsoft.com/office/officeart/2008/layout/LinedList"/>
    <dgm:cxn modelId="{477774CD-0E21-ED46-A7BE-BAF9E197EC62}" type="presParOf" srcId="{AAF72A09-F218-FA4C-B86B-D97B157AD4EB}" destId="{7765CDEA-0879-A54D-9597-C4E6A8F98684}" srcOrd="3" destOrd="0" presId="urn:microsoft.com/office/officeart/2008/layout/LinedList"/>
    <dgm:cxn modelId="{72A6B82A-0958-E64E-8932-474B8ACA3F1E}" type="presParOf" srcId="{7765CDEA-0879-A54D-9597-C4E6A8F98684}" destId="{F1551320-5789-CC4C-BC81-39F2764F0F1D}" srcOrd="0" destOrd="0" presId="urn:microsoft.com/office/officeart/2008/layout/LinedList"/>
    <dgm:cxn modelId="{FC69C136-D8C4-3848-8AA8-9925359DC487}" type="presParOf" srcId="{7765CDEA-0879-A54D-9597-C4E6A8F98684}" destId="{C6682FEE-F028-234A-BDE6-C0EEC16BC62C}" srcOrd="1" destOrd="0" presId="urn:microsoft.com/office/officeart/2008/layout/LinedList"/>
    <dgm:cxn modelId="{8ACF3A17-9474-BC4C-886E-5398AC67D6FC}" type="presParOf" srcId="{AAF72A09-F218-FA4C-B86B-D97B157AD4EB}" destId="{C31F776E-2966-A146-9936-48A48C13EA93}" srcOrd="4" destOrd="0" presId="urn:microsoft.com/office/officeart/2008/layout/LinedList"/>
    <dgm:cxn modelId="{28304D77-473D-F040-918E-6FA59FDD934E}" type="presParOf" srcId="{AAF72A09-F218-FA4C-B86B-D97B157AD4EB}" destId="{49AAD931-42D2-9749-9CD9-B85BB79898F3}" srcOrd="5" destOrd="0" presId="urn:microsoft.com/office/officeart/2008/layout/LinedList"/>
    <dgm:cxn modelId="{11D9EFAB-1F34-1340-BAAB-1EF9422666F5}" type="presParOf" srcId="{49AAD931-42D2-9749-9CD9-B85BB79898F3}" destId="{75302446-A8BA-8044-841C-9C6A3539F9EB}" srcOrd="0" destOrd="0" presId="urn:microsoft.com/office/officeart/2008/layout/LinedList"/>
    <dgm:cxn modelId="{14BE3142-9562-994C-841A-D9DB93C61040}" type="presParOf" srcId="{49AAD931-42D2-9749-9CD9-B85BB79898F3}" destId="{F1A1D5CE-B2F5-1841-96EE-27CB3A817244}" srcOrd="1" destOrd="0" presId="urn:microsoft.com/office/officeart/2008/layout/LinedList"/>
    <dgm:cxn modelId="{3990CC0F-7EFF-1B4A-A15E-1168B096D8C4}" type="presParOf" srcId="{AAF72A09-F218-FA4C-B86B-D97B157AD4EB}" destId="{9D86A646-7B88-2746-B957-BFEF7DF1BDAC}" srcOrd="6" destOrd="0" presId="urn:microsoft.com/office/officeart/2008/layout/LinedList"/>
    <dgm:cxn modelId="{B34427F2-013D-1949-9B26-4496DB8CB4B7}" type="presParOf" srcId="{AAF72A09-F218-FA4C-B86B-D97B157AD4EB}" destId="{FC891162-919C-1F4A-AF50-B3576D22DF60}" srcOrd="7" destOrd="0" presId="urn:microsoft.com/office/officeart/2008/layout/LinedList"/>
    <dgm:cxn modelId="{6FA14AC5-2931-954B-A487-428FB3E26C74}" type="presParOf" srcId="{FC891162-919C-1F4A-AF50-B3576D22DF60}" destId="{E0AE371C-B5B8-1D46-A410-FE1A67D51079}" srcOrd="0" destOrd="0" presId="urn:microsoft.com/office/officeart/2008/layout/LinedList"/>
    <dgm:cxn modelId="{E1B3F3BD-4C45-C14A-AC19-6D762F975F27}" type="presParOf" srcId="{FC891162-919C-1F4A-AF50-B3576D22DF60}" destId="{469FBE39-3F57-9945-8D56-D3BB07C96A5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95E481-082C-4228-A164-9086820E9AB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F287877-4802-4767-AC80-AA30C9E24477}">
      <dgm:prSet/>
      <dgm:spPr/>
      <dgm:t>
        <a:bodyPr/>
        <a:lstStyle/>
        <a:p>
          <a:r>
            <a:rPr lang="en-US"/>
            <a:t>We can update the state by creating custom functions that can be called by specific events. </a:t>
          </a:r>
        </a:p>
      </dgm:t>
    </dgm:pt>
    <dgm:pt modelId="{B11E3631-2C6B-4DBA-A340-DAF787777F87}" type="parTrans" cxnId="{D5AB65D7-3D90-49EE-9DB7-2C0B720B95D2}">
      <dgm:prSet/>
      <dgm:spPr/>
      <dgm:t>
        <a:bodyPr/>
        <a:lstStyle/>
        <a:p>
          <a:endParaRPr lang="en-US"/>
        </a:p>
      </dgm:t>
    </dgm:pt>
    <dgm:pt modelId="{80D9E4AE-6277-4F01-9BF2-872E0D48C0B0}" type="sibTrans" cxnId="{D5AB65D7-3D90-49EE-9DB7-2C0B720B95D2}">
      <dgm:prSet/>
      <dgm:spPr/>
      <dgm:t>
        <a:bodyPr/>
        <a:lstStyle/>
        <a:p>
          <a:endParaRPr lang="en-US"/>
        </a:p>
      </dgm:t>
    </dgm:pt>
    <dgm:pt modelId="{25E7B9F3-1027-4689-9560-5D3CD78FDD1D}">
      <dgm:prSet/>
      <dgm:spPr/>
      <dgm:t>
        <a:bodyPr/>
        <a:lstStyle/>
        <a:p>
          <a:r>
            <a:rPr lang="en-US"/>
            <a:t>In our case, we’ll use the onClick event to invoke </a:t>
          </a:r>
          <a:r>
            <a:rPr lang="en-US" i="1"/>
            <a:t>incrementCount</a:t>
          </a:r>
          <a:r>
            <a:rPr lang="en-US"/>
            <a:t> and </a:t>
          </a:r>
          <a:r>
            <a:rPr lang="en-US" i="1"/>
            <a:t>decrementCount </a:t>
          </a:r>
          <a:r>
            <a:rPr lang="en-US"/>
            <a:t>functions on the respective button elements. </a:t>
          </a:r>
        </a:p>
      </dgm:t>
    </dgm:pt>
    <dgm:pt modelId="{72E14418-9B3A-4419-91BC-38790DC8D501}" type="parTrans" cxnId="{762A7C1D-7767-4338-BA8B-1F68D7209BFF}">
      <dgm:prSet/>
      <dgm:spPr/>
      <dgm:t>
        <a:bodyPr/>
        <a:lstStyle/>
        <a:p>
          <a:endParaRPr lang="en-US"/>
        </a:p>
      </dgm:t>
    </dgm:pt>
    <dgm:pt modelId="{2F3884E6-BFC9-40E4-8F1C-7CEBD2EAE723}" type="sibTrans" cxnId="{762A7C1D-7767-4338-BA8B-1F68D7209BFF}">
      <dgm:prSet/>
      <dgm:spPr/>
      <dgm:t>
        <a:bodyPr/>
        <a:lstStyle/>
        <a:p>
          <a:endParaRPr lang="en-US"/>
        </a:p>
      </dgm:t>
    </dgm:pt>
    <dgm:pt modelId="{358AE957-F0DB-7542-A97A-0B86DEA1855E}" type="pres">
      <dgm:prSet presAssocID="{AD95E481-082C-4228-A164-9086820E9AB1}" presName="vert0" presStyleCnt="0">
        <dgm:presLayoutVars>
          <dgm:dir/>
          <dgm:animOne val="branch"/>
          <dgm:animLvl val="lvl"/>
        </dgm:presLayoutVars>
      </dgm:prSet>
      <dgm:spPr/>
    </dgm:pt>
    <dgm:pt modelId="{E4A549AF-64A5-4A49-AFDA-10F67171D3C3}" type="pres">
      <dgm:prSet presAssocID="{7F287877-4802-4767-AC80-AA30C9E24477}" presName="thickLine" presStyleLbl="alignNode1" presStyleIdx="0" presStyleCnt="2"/>
      <dgm:spPr/>
    </dgm:pt>
    <dgm:pt modelId="{F1AA1909-8619-1F41-BEF8-C39C394CC0D7}" type="pres">
      <dgm:prSet presAssocID="{7F287877-4802-4767-AC80-AA30C9E24477}" presName="horz1" presStyleCnt="0"/>
      <dgm:spPr/>
    </dgm:pt>
    <dgm:pt modelId="{413B4337-EBED-354E-8AE1-C5498F874B20}" type="pres">
      <dgm:prSet presAssocID="{7F287877-4802-4767-AC80-AA30C9E24477}" presName="tx1" presStyleLbl="revTx" presStyleIdx="0" presStyleCnt="2"/>
      <dgm:spPr/>
    </dgm:pt>
    <dgm:pt modelId="{6838983C-7CC8-DA4C-BD27-6AEB953DA695}" type="pres">
      <dgm:prSet presAssocID="{7F287877-4802-4767-AC80-AA30C9E24477}" presName="vert1" presStyleCnt="0"/>
      <dgm:spPr/>
    </dgm:pt>
    <dgm:pt modelId="{3A53D86C-8AC8-E24D-98E9-E77C18ACBA9B}" type="pres">
      <dgm:prSet presAssocID="{25E7B9F3-1027-4689-9560-5D3CD78FDD1D}" presName="thickLine" presStyleLbl="alignNode1" presStyleIdx="1" presStyleCnt="2"/>
      <dgm:spPr/>
    </dgm:pt>
    <dgm:pt modelId="{7970A1F4-F1CE-F549-9CBA-7B68720DEC8C}" type="pres">
      <dgm:prSet presAssocID="{25E7B9F3-1027-4689-9560-5D3CD78FDD1D}" presName="horz1" presStyleCnt="0"/>
      <dgm:spPr/>
    </dgm:pt>
    <dgm:pt modelId="{64152FCF-E7CA-5D45-8B24-36B3000DB7CA}" type="pres">
      <dgm:prSet presAssocID="{25E7B9F3-1027-4689-9560-5D3CD78FDD1D}" presName="tx1" presStyleLbl="revTx" presStyleIdx="1" presStyleCnt="2"/>
      <dgm:spPr/>
    </dgm:pt>
    <dgm:pt modelId="{16A71390-5FC4-AC45-92B0-8C2E3D9C426E}" type="pres">
      <dgm:prSet presAssocID="{25E7B9F3-1027-4689-9560-5D3CD78FDD1D}" presName="vert1" presStyleCnt="0"/>
      <dgm:spPr/>
    </dgm:pt>
  </dgm:ptLst>
  <dgm:cxnLst>
    <dgm:cxn modelId="{17A6461A-5119-2C41-B933-798AC4B81325}" type="presOf" srcId="{7F287877-4802-4767-AC80-AA30C9E24477}" destId="{413B4337-EBED-354E-8AE1-C5498F874B20}" srcOrd="0" destOrd="0" presId="urn:microsoft.com/office/officeart/2008/layout/LinedList"/>
    <dgm:cxn modelId="{762A7C1D-7767-4338-BA8B-1F68D7209BFF}" srcId="{AD95E481-082C-4228-A164-9086820E9AB1}" destId="{25E7B9F3-1027-4689-9560-5D3CD78FDD1D}" srcOrd="1" destOrd="0" parTransId="{72E14418-9B3A-4419-91BC-38790DC8D501}" sibTransId="{2F3884E6-BFC9-40E4-8F1C-7CEBD2EAE723}"/>
    <dgm:cxn modelId="{FAE336CC-A702-684B-BCF1-CED34A9BE850}" type="presOf" srcId="{AD95E481-082C-4228-A164-9086820E9AB1}" destId="{358AE957-F0DB-7542-A97A-0B86DEA1855E}" srcOrd="0" destOrd="0" presId="urn:microsoft.com/office/officeart/2008/layout/LinedList"/>
    <dgm:cxn modelId="{D5AB65D7-3D90-49EE-9DB7-2C0B720B95D2}" srcId="{AD95E481-082C-4228-A164-9086820E9AB1}" destId="{7F287877-4802-4767-AC80-AA30C9E24477}" srcOrd="0" destOrd="0" parTransId="{B11E3631-2C6B-4DBA-A340-DAF787777F87}" sibTransId="{80D9E4AE-6277-4F01-9BF2-872E0D48C0B0}"/>
    <dgm:cxn modelId="{63A99ADD-BD19-1043-86D5-CE49635C1CDF}" type="presOf" srcId="{25E7B9F3-1027-4689-9560-5D3CD78FDD1D}" destId="{64152FCF-E7CA-5D45-8B24-36B3000DB7CA}" srcOrd="0" destOrd="0" presId="urn:microsoft.com/office/officeart/2008/layout/LinedList"/>
    <dgm:cxn modelId="{F68A28D9-D300-5C48-A081-7876AA4DB3D1}" type="presParOf" srcId="{358AE957-F0DB-7542-A97A-0B86DEA1855E}" destId="{E4A549AF-64A5-4A49-AFDA-10F67171D3C3}" srcOrd="0" destOrd="0" presId="urn:microsoft.com/office/officeart/2008/layout/LinedList"/>
    <dgm:cxn modelId="{4D7DC4C1-65B3-3C45-B840-4DCA0A9B6FD3}" type="presParOf" srcId="{358AE957-F0DB-7542-A97A-0B86DEA1855E}" destId="{F1AA1909-8619-1F41-BEF8-C39C394CC0D7}" srcOrd="1" destOrd="0" presId="urn:microsoft.com/office/officeart/2008/layout/LinedList"/>
    <dgm:cxn modelId="{BD10AA16-0858-164E-B285-D1E2FBD7B9F0}" type="presParOf" srcId="{F1AA1909-8619-1F41-BEF8-C39C394CC0D7}" destId="{413B4337-EBED-354E-8AE1-C5498F874B20}" srcOrd="0" destOrd="0" presId="urn:microsoft.com/office/officeart/2008/layout/LinedList"/>
    <dgm:cxn modelId="{C1BA9DD5-9CC4-8F45-AD0B-4AA8DE3FA098}" type="presParOf" srcId="{F1AA1909-8619-1F41-BEF8-C39C394CC0D7}" destId="{6838983C-7CC8-DA4C-BD27-6AEB953DA695}" srcOrd="1" destOrd="0" presId="urn:microsoft.com/office/officeart/2008/layout/LinedList"/>
    <dgm:cxn modelId="{C4A06562-B88B-F642-B789-E4A944DC5330}" type="presParOf" srcId="{358AE957-F0DB-7542-A97A-0B86DEA1855E}" destId="{3A53D86C-8AC8-E24D-98E9-E77C18ACBA9B}" srcOrd="2" destOrd="0" presId="urn:microsoft.com/office/officeart/2008/layout/LinedList"/>
    <dgm:cxn modelId="{77388306-1042-B249-8EF1-D7E77C90875F}" type="presParOf" srcId="{358AE957-F0DB-7542-A97A-0B86DEA1855E}" destId="{7970A1F4-F1CE-F549-9CBA-7B68720DEC8C}" srcOrd="3" destOrd="0" presId="urn:microsoft.com/office/officeart/2008/layout/LinedList"/>
    <dgm:cxn modelId="{D09F52EC-BF6C-F144-B822-C8CAD5E3E0E5}" type="presParOf" srcId="{7970A1F4-F1CE-F549-9CBA-7B68720DEC8C}" destId="{64152FCF-E7CA-5D45-8B24-36B3000DB7CA}" srcOrd="0" destOrd="0" presId="urn:microsoft.com/office/officeart/2008/layout/LinedList"/>
    <dgm:cxn modelId="{E027ACAB-A1FD-8F48-93FC-1D15215F3925}" type="presParOf" srcId="{7970A1F4-F1CE-F549-9CBA-7B68720DEC8C}" destId="{16A71390-5FC4-AC45-92B0-8C2E3D9C426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6A6F70-BE6E-4156-A234-DA4DBA1B1F5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84F4B9B-7F59-45E3-8C03-4DF38E96DA5C}">
      <dgm:prSet/>
      <dgm:spPr/>
      <dgm:t>
        <a:bodyPr/>
        <a:lstStyle/>
        <a:p>
          <a:r>
            <a:rPr lang="en-US" b="1" dirty="0"/>
            <a:t>Highly recommend you watch these for more in-depth info</a:t>
          </a:r>
          <a:endParaRPr lang="en-US" dirty="0"/>
        </a:p>
      </dgm:t>
    </dgm:pt>
    <dgm:pt modelId="{F3424427-CD54-466C-9716-ABBC3356F0D3}" type="parTrans" cxnId="{9263CA25-1013-4449-B740-B9549B9796DB}">
      <dgm:prSet/>
      <dgm:spPr/>
      <dgm:t>
        <a:bodyPr/>
        <a:lstStyle/>
        <a:p>
          <a:endParaRPr lang="en-US"/>
        </a:p>
      </dgm:t>
    </dgm:pt>
    <dgm:pt modelId="{049B9DED-858A-4A29-B50D-4107A5C688D3}" type="sibTrans" cxnId="{9263CA25-1013-4449-B740-B9549B9796DB}">
      <dgm:prSet/>
      <dgm:spPr/>
      <dgm:t>
        <a:bodyPr/>
        <a:lstStyle/>
        <a:p>
          <a:endParaRPr lang="en-US"/>
        </a:p>
      </dgm:t>
    </dgm:pt>
    <dgm:pt modelId="{D791995E-E073-426F-9489-A1892184345F}">
      <dgm:prSet/>
      <dgm:spPr/>
      <dgm:t>
        <a:bodyPr/>
        <a:lstStyle/>
        <a:p>
          <a:r>
            <a:rPr lang="en-CA"/>
            <a:t>Learn useState In 15 Minutes - React Hooks Explained </a:t>
          </a:r>
          <a:r>
            <a:rPr lang="en-US"/>
            <a:t>- Web Dev Simplified</a:t>
          </a:r>
        </a:p>
      </dgm:t>
    </dgm:pt>
    <dgm:pt modelId="{9695D315-350B-486B-9190-93EB401B450A}" type="parTrans" cxnId="{46D4C0E5-293D-4143-8CD1-0FB6FADEF870}">
      <dgm:prSet/>
      <dgm:spPr/>
      <dgm:t>
        <a:bodyPr/>
        <a:lstStyle/>
        <a:p>
          <a:endParaRPr lang="en-US"/>
        </a:p>
      </dgm:t>
    </dgm:pt>
    <dgm:pt modelId="{8F4DD20D-C8B0-47F8-B47B-E18B91D85AE8}" type="sibTrans" cxnId="{46D4C0E5-293D-4143-8CD1-0FB6FADEF870}">
      <dgm:prSet/>
      <dgm:spPr/>
      <dgm:t>
        <a:bodyPr/>
        <a:lstStyle/>
        <a:p>
          <a:endParaRPr lang="en-US"/>
        </a:p>
      </dgm:t>
    </dgm:pt>
    <dgm:pt modelId="{C384B657-8EE0-4198-9578-E3D91571EE98}">
      <dgm:prSet/>
      <dgm:spPr/>
      <dgm:t>
        <a:bodyPr/>
        <a:lstStyle/>
        <a:p>
          <a:r>
            <a:rPr lang="en-US">
              <a:hlinkClick xmlns:r="http://schemas.openxmlformats.org/officeDocument/2006/relationships" r:id="rId1"/>
            </a:rPr>
            <a:t>https://www.youtube.com/watch?v=O6P86uwfdR0</a:t>
          </a:r>
          <a:endParaRPr lang="en-US"/>
        </a:p>
      </dgm:t>
    </dgm:pt>
    <dgm:pt modelId="{1754A6B5-8C2F-4254-A95E-8E6427102CA3}" type="parTrans" cxnId="{DB7ACA5F-84CC-49BC-B88E-3E71205D7372}">
      <dgm:prSet/>
      <dgm:spPr/>
      <dgm:t>
        <a:bodyPr/>
        <a:lstStyle/>
        <a:p>
          <a:endParaRPr lang="en-US"/>
        </a:p>
      </dgm:t>
    </dgm:pt>
    <dgm:pt modelId="{DE0E029A-06CE-45FD-9F5B-0D4A29BC1E71}" type="sibTrans" cxnId="{DB7ACA5F-84CC-49BC-B88E-3E71205D7372}">
      <dgm:prSet/>
      <dgm:spPr/>
      <dgm:t>
        <a:bodyPr/>
        <a:lstStyle/>
        <a:p>
          <a:endParaRPr lang="en-US"/>
        </a:p>
      </dgm:t>
    </dgm:pt>
    <dgm:pt modelId="{C2089D92-8C4E-4C1B-ADD2-E67DFD9A6093}">
      <dgm:prSet/>
      <dgm:spPr/>
      <dgm:t>
        <a:bodyPr/>
        <a:lstStyle/>
        <a:p>
          <a:r>
            <a:rPr lang="en-CA"/>
            <a:t>Full React Tutorial #8 - Using State (useState hook) </a:t>
          </a:r>
          <a:r>
            <a:rPr lang="en-US"/>
            <a:t>- The Net Ninja</a:t>
          </a:r>
        </a:p>
      </dgm:t>
    </dgm:pt>
    <dgm:pt modelId="{AE052AAF-5B70-41DA-ABBC-777C71FD8711}" type="parTrans" cxnId="{D69F0427-8AF7-4631-92F5-3F019FC23C89}">
      <dgm:prSet/>
      <dgm:spPr/>
      <dgm:t>
        <a:bodyPr/>
        <a:lstStyle/>
        <a:p>
          <a:endParaRPr lang="en-US"/>
        </a:p>
      </dgm:t>
    </dgm:pt>
    <dgm:pt modelId="{98DF8262-1FDC-4277-9E13-FB3DF4402A1D}" type="sibTrans" cxnId="{D69F0427-8AF7-4631-92F5-3F019FC23C89}">
      <dgm:prSet/>
      <dgm:spPr/>
      <dgm:t>
        <a:bodyPr/>
        <a:lstStyle/>
        <a:p>
          <a:endParaRPr lang="en-US"/>
        </a:p>
      </dgm:t>
    </dgm:pt>
    <dgm:pt modelId="{A830F060-0888-4B73-B572-03F29509D390}">
      <dgm:prSet/>
      <dgm:spPr/>
      <dgm:t>
        <a:bodyPr/>
        <a:lstStyle/>
        <a:p>
          <a:r>
            <a:rPr lang="en-US">
              <a:hlinkClick xmlns:r="http://schemas.openxmlformats.org/officeDocument/2006/relationships" r:id="rId2"/>
            </a:rPr>
            <a:t>https://www.youtube.com/watch?v=4pO-HcG2igk</a:t>
          </a:r>
          <a:r>
            <a:rPr lang="en-US"/>
            <a:t> </a:t>
          </a:r>
        </a:p>
      </dgm:t>
    </dgm:pt>
    <dgm:pt modelId="{48034493-43FA-483A-8E87-B6A8AD7C9D82}" type="parTrans" cxnId="{2B40B45F-08BC-4852-AEFD-9868D798FA0D}">
      <dgm:prSet/>
      <dgm:spPr/>
      <dgm:t>
        <a:bodyPr/>
        <a:lstStyle/>
        <a:p>
          <a:endParaRPr lang="en-US"/>
        </a:p>
      </dgm:t>
    </dgm:pt>
    <dgm:pt modelId="{C2A59AC1-4668-43AB-8B14-A654F554C202}" type="sibTrans" cxnId="{2B40B45F-08BC-4852-AEFD-9868D798FA0D}">
      <dgm:prSet/>
      <dgm:spPr/>
      <dgm:t>
        <a:bodyPr/>
        <a:lstStyle/>
        <a:p>
          <a:endParaRPr lang="en-US"/>
        </a:p>
      </dgm:t>
    </dgm:pt>
    <dgm:pt modelId="{6B80B76B-E589-42CD-B387-81C95F494B70}">
      <dgm:prSet/>
      <dgm:spPr/>
      <dgm:t>
        <a:bodyPr/>
        <a:lstStyle/>
        <a:p>
          <a:r>
            <a:rPr lang="en-US"/>
            <a:t>ReactJS Documentation</a:t>
          </a:r>
        </a:p>
      </dgm:t>
    </dgm:pt>
    <dgm:pt modelId="{FA7503FD-CD30-4E53-B467-78915F8DBCE7}" type="parTrans" cxnId="{3459CAE5-052C-4207-AD9D-EBBC7BACC733}">
      <dgm:prSet/>
      <dgm:spPr/>
      <dgm:t>
        <a:bodyPr/>
        <a:lstStyle/>
        <a:p>
          <a:endParaRPr lang="en-US"/>
        </a:p>
      </dgm:t>
    </dgm:pt>
    <dgm:pt modelId="{23484FB9-01AA-4549-B34C-17F39220BBB3}" type="sibTrans" cxnId="{3459CAE5-052C-4207-AD9D-EBBC7BACC733}">
      <dgm:prSet/>
      <dgm:spPr/>
      <dgm:t>
        <a:bodyPr/>
        <a:lstStyle/>
        <a:p>
          <a:endParaRPr lang="en-US"/>
        </a:p>
      </dgm:t>
    </dgm:pt>
    <dgm:pt modelId="{94DFDD4A-8047-4CA7-9FF7-072D2458D7C8}">
      <dgm:prSet/>
      <dgm:spPr/>
      <dgm:t>
        <a:bodyPr/>
        <a:lstStyle/>
        <a:p>
          <a:r>
            <a:rPr lang="en-US">
              <a:hlinkClick xmlns:r="http://schemas.openxmlformats.org/officeDocument/2006/relationships" r:id="rId3"/>
            </a:rPr>
            <a:t>https://reactjs.org/docs/hooks-state.html</a:t>
          </a:r>
          <a:endParaRPr lang="en-US"/>
        </a:p>
      </dgm:t>
    </dgm:pt>
    <dgm:pt modelId="{8C767384-9C8B-42BB-8924-C89473228795}" type="parTrans" cxnId="{9A7D0F00-69C6-46D9-ABA4-2E8592270E9F}">
      <dgm:prSet/>
      <dgm:spPr/>
      <dgm:t>
        <a:bodyPr/>
        <a:lstStyle/>
        <a:p>
          <a:endParaRPr lang="en-US"/>
        </a:p>
      </dgm:t>
    </dgm:pt>
    <dgm:pt modelId="{571D6E8B-4F6A-4DD2-AE89-1DB7F4CAD506}" type="sibTrans" cxnId="{9A7D0F00-69C6-46D9-ABA4-2E8592270E9F}">
      <dgm:prSet/>
      <dgm:spPr/>
      <dgm:t>
        <a:bodyPr/>
        <a:lstStyle/>
        <a:p>
          <a:endParaRPr lang="en-US"/>
        </a:p>
      </dgm:t>
    </dgm:pt>
    <dgm:pt modelId="{82341097-2D58-3749-96CE-26AA6973796F}" type="pres">
      <dgm:prSet presAssocID="{D36A6F70-BE6E-4156-A234-DA4DBA1B1F55}" presName="linear" presStyleCnt="0">
        <dgm:presLayoutVars>
          <dgm:animLvl val="lvl"/>
          <dgm:resizeHandles val="exact"/>
        </dgm:presLayoutVars>
      </dgm:prSet>
      <dgm:spPr/>
    </dgm:pt>
    <dgm:pt modelId="{50606413-3A6D-994A-B6F5-2C2C17F7265C}" type="pres">
      <dgm:prSet presAssocID="{384F4B9B-7F59-45E3-8C03-4DF38E96DA5C}" presName="parentText" presStyleLbl="node1" presStyleIdx="0" presStyleCnt="4">
        <dgm:presLayoutVars>
          <dgm:chMax val="0"/>
          <dgm:bulletEnabled val="1"/>
        </dgm:presLayoutVars>
      </dgm:prSet>
      <dgm:spPr/>
    </dgm:pt>
    <dgm:pt modelId="{09FA5515-5B24-2D4E-B884-C1A5DCF83B77}" type="pres">
      <dgm:prSet presAssocID="{049B9DED-858A-4A29-B50D-4107A5C688D3}" presName="spacer" presStyleCnt="0"/>
      <dgm:spPr/>
    </dgm:pt>
    <dgm:pt modelId="{20A76B59-68AC-CF44-A943-436C526BABE3}" type="pres">
      <dgm:prSet presAssocID="{D791995E-E073-426F-9489-A1892184345F}" presName="parentText" presStyleLbl="node1" presStyleIdx="1" presStyleCnt="4">
        <dgm:presLayoutVars>
          <dgm:chMax val="0"/>
          <dgm:bulletEnabled val="1"/>
        </dgm:presLayoutVars>
      </dgm:prSet>
      <dgm:spPr/>
    </dgm:pt>
    <dgm:pt modelId="{98619A22-C88E-FF4D-A929-8B205BDE0790}" type="pres">
      <dgm:prSet presAssocID="{D791995E-E073-426F-9489-A1892184345F}" presName="childText" presStyleLbl="revTx" presStyleIdx="0" presStyleCnt="3">
        <dgm:presLayoutVars>
          <dgm:bulletEnabled val="1"/>
        </dgm:presLayoutVars>
      </dgm:prSet>
      <dgm:spPr/>
    </dgm:pt>
    <dgm:pt modelId="{759CA5DE-750A-AA49-885C-34C1729A9D9E}" type="pres">
      <dgm:prSet presAssocID="{C2089D92-8C4E-4C1B-ADD2-E67DFD9A6093}" presName="parentText" presStyleLbl="node1" presStyleIdx="2" presStyleCnt="4">
        <dgm:presLayoutVars>
          <dgm:chMax val="0"/>
          <dgm:bulletEnabled val="1"/>
        </dgm:presLayoutVars>
      </dgm:prSet>
      <dgm:spPr/>
    </dgm:pt>
    <dgm:pt modelId="{C218CD73-ABAD-FB4E-9BF1-941D94DBFE1A}" type="pres">
      <dgm:prSet presAssocID="{C2089D92-8C4E-4C1B-ADD2-E67DFD9A6093}" presName="childText" presStyleLbl="revTx" presStyleIdx="1" presStyleCnt="3">
        <dgm:presLayoutVars>
          <dgm:bulletEnabled val="1"/>
        </dgm:presLayoutVars>
      </dgm:prSet>
      <dgm:spPr/>
    </dgm:pt>
    <dgm:pt modelId="{892A20B3-3ECA-DF41-9BE0-1B6FFD1B24D7}" type="pres">
      <dgm:prSet presAssocID="{6B80B76B-E589-42CD-B387-81C95F494B70}" presName="parentText" presStyleLbl="node1" presStyleIdx="3" presStyleCnt="4">
        <dgm:presLayoutVars>
          <dgm:chMax val="0"/>
          <dgm:bulletEnabled val="1"/>
        </dgm:presLayoutVars>
      </dgm:prSet>
      <dgm:spPr/>
    </dgm:pt>
    <dgm:pt modelId="{0B1A35CB-684A-F248-9637-D55B55AF1B1B}" type="pres">
      <dgm:prSet presAssocID="{6B80B76B-E589-42CD-B387-81C95F494B70}" presName="childText" presStyleLbl="revTx" presStyleIdx="2" presStyleCnt="3">
        <dgm:presLayoutVars>
          <dgm:bulletEnabled val="1"/>
        </dgm:presLayoutVars>
      </dgm:prSet>
      <dgm:spPr/>
    </dgm:pt>
  </dgm:ptLst>
  <dgm:cxnLst>
    <dgm:cxn modelId="{9A7D0F00-69C6-46D9-ABA4-2E8592270E9F}" srcId="{6B80B76B-E589-42CD-B387-81C95F494B70}" destId="{94DFDD4A-8047-4CA7-9FF7-072D2458D7C8}" srcOrd="0" destOrd="0" parTransId="{8C767384-9C8B-42BB-8924-C89473228795}" sibTransId="{571D6E8B-4F6A-4DD2-AE89-1DB7F4CAD506}"/>
    <dgm:cxn modelId="{D65D3223-BC31-C34C-A2F8-4807897E19D6}" type="presOf" srcId="{6B80B76B-E589-42CD-B387-81C95F494B70}" destId="{892A20B3-3ECA-DF41-9BE0-1B6FFD1B24D7}" srcOrd="0" destOrd="0" presId="urn:microsoft.com/office/officeart/2005/8/layout/vList2"/>
    <dgm:cxn modelId="{9263CA25-1013-4449-B740-B9549B9796DB}" srcId="{D36A6F70-BE6E-4156-A234-DA4DBA1B1F55}" destId="{384F4B9B-7F59-45E3-8C03-4DF38E96DA5C}" srcOrd="0" destOrd="0" parTransId="{F3424427-CD54-466C-9716-ABBC3356F0D3}" sibTransId="{049B9DED-858A-4A29-B50D-4107A5C688D3}"/>
    <dgm:cxn modelId="{D69F0427-8AF7-4631-92F5-3F019FC23C89}" srcId="{D36A6F70-BE6E-4156-A234-DA4DBA1B1F55}" destId="{C2089D92-8C4E-4C1B-ADD2-E67DFD9A6093}" srcOrd="2" destOrd="0" parTransId="{AE052AAF-5B70-41DA-ABBC-777C71FD8711}" sibTransId="{98DF8262-1FDC-4277-9E13-FB3DF4402A1D}"/>
    <dgm:cxn modelId="{6209BD28-D75D-7849-A6EE-43BEB01F612B}" type="presOf" srcId="{384F4B9B-7F59-45E3-8C03-4DF38E96DA5C}" destId="{50606413-3A6D-994A-B6F5-2C2C17F7265C}" srcOrd="0" destOrd="0" presId="urn:microsoft.com/office/officeart/2005/8/layout/vList2"/>
    <dgm:cxn modelId="{9A370D41-DCC2-C34E-B177-2F0FE1856C9E}" type="presOf" srcId="{94DFDD4A-8047-4CA7-9FF7-072D2458D7C8}" destId="{0B1A35CB-684A-F248-9637-D55B55AF1B1B}" srcOrd="0" destOrd="0" presId="urn:microsoft.com/office/officeart/2005/8/layout/vList2"/>
    <dgm:cxn modelId="{2614FB57-1294-FE4A-9A9E-D886E5702DFB}" type="presOf" srcId="{C2089D92-8C4E-4C1B-ADD2-E67DFD9A6093}" destId="{759CA5DE-750A-AA49-885C-34C1729A9D9E}" srcOrd="0" destOrd="0" presId="urn:microsoft.com/office/officeart/2005/8/layout/vList2"/>
    <dgm:cxn modelId="{2B40B45F-08BC-4852-AEFD-9868D798FA0D}" srcId="{C2089D92-8C4E-4C1B-ADD2-E67DFD9A6093}" destId="{A830F060-0888-4B73-B572-03F29509D390}" srcOrd="0" destOrd="0" parTransId="{48034493-43FA-483A-8E87-B6A8AD7C9D82}" sibTransId="{C2A59AC1-4668-43AB-8B14-A654F554C202}"/>
    <dgm:cxn modelId="{DB7ACA5F-84CC-49BC-B88E-3E71205D7372}" srcId="{D791995E-E073-426F-9489-A1892184345F}" destId="{C384B657-8EE0-4198-9578-E3D91571EE98}" srcOrd="0" destOrd="0" parTransId="{1754A6B5-8C2F-4254-A95E-8E6427102CA3}" sibTransId="{DE0E029A-06CE-45FD-9F5B-0D4A29BC1E71}"/>
    <dgm:cxn modelId="{A80A906F-31C3-8C4E-A588-5BCCF65C582E}" type="presOf" srcId="{D791995E-E073-426F-9489-A1892184345F}" destId="{20A76B59-68AC-CF44-A943-436C526BABE3}" srcOrd="0" destOrd="0" presId="urn:microsoft.com/office/officeart/2005/8/layout/vList2"/>
    <dgm:cxn modelId="{DC062571-A296-DC49-ADBC-515CF647C3A4}" type="presOf" srcId="{C384B657-8EE0-4198-9578-E3D91571EE98}" destId="{98619A22-C88E-FF4D-A929-8B205BDE0790}" srcOrd="0" destOrd="0" presId="urn:microsoft.com/office/officeart/2005/8/layout/vList2"/>
    <dgm:cxn modelId="{CD05ADAA-74CA-1843-98FF-F2379C59A740}" type="presOf" srcId="{D36A6F70-BE6E-4156-A234-DA4DBA1B1F55}" destId="{82341097-2D58-3749-96CE-26AA6973796F}" srcOrd="0" destOrd="0" presId="urn:microsoft.com/office/officeart/2005/8/layout/vList2"/>
    <dgm:cxn modelId="{5C1302B3-11C6-4243-BEBE-A3EA65853AD7}" type="presOf" srcId="{A830F060-0888-4B73-B572-03F29509D390}" destId="{C218CD73-ABAD-FB4E-9BF1-941D94DBFE1A}" srcOrd="0" destOrd="0" presId="urn:microsoft.com/office/officeart/2005/8/layout/vList2"/>
    <dgm:cxn modelId="{46D4C0E5-293D-4143-8CD1-0FB6FADEF870}" srcId="{D36A6F70-BE6E-4156-A234-DA4DBA1B1F55}" destId="{D791995E-E073-426F-9489-A1892184345F}" srcOrd="1" destOrd="0" parTransId="{9695D315-350B-486B-9190-93EB401B450A}" sibTransId="{8F4DD20D-C8B0-47F8-B47B-E18B91D85AE8}"/>
    <dgm:cxn modelId="{3459CAE5-052C-4207-AD9D-EBBC7BACC733}" srcId="{D36A6F70-BE6E-4156-A234-DA4DBA1B1F55}" destId="{6B80B76B-E589-42CD-B387-81C95F494B70}" srcOrd="3" destOrd="0" parTransId="{FA7503FD-CD30-4E53-B467-78915F8DBCE7}" sibTransId="{23484FB9-01AA-4549-B34C-17F39220BBB3}"/>
    <dgm:cxn modelId="{4067E0F6-4D66-2746-888A-3B6E0EC4476C}" type="presParOf" srcId="{82341097-2D58-3749-96CE-26AA6973796F}" destId="{50606413-3A6D-994A-B6F5-2C2C17F7265C}" srcOrd="0" destOrd="0" presId="urn:microsoft.com/office/officeart/2005/8/layout/vList2"/>
    <dgm:cxn modelId="{FC9054D2-3312-BA48-BA5D-70C065A3F03F}" type="presParOf" srcId="{82341097-2D58-3749-96CE-26AA6973796F}" destId="{09FA5515-5B24-2D4E-B884-C1A5DCF83B77}" srcOrd="1" destOrd="0" presId="urn:microsoft.com/office/officeart/2005/8/layout/vList2"/>
    <dgm:cxn modelId="{459CE721-35F5-4044-8542-32615318193D}" type="presParOf" srcId="{82341097-2D58-3749-96CE-26AA6973796F}" destId="{20A76B59-68AC-CF44-A943-436C526BABE3}" srcOrd="2" destOrd="0" presId="urn:microsoft.com/office/officeart/2005/8/layout/vList2"/>
    <dgm:cxn modelId="{190973D0-1A94-2949-BFD9-0FD7BD764986}" type="presParOf" srcId="{82341097-2D58-3749-96CE-26AA6973796F}" destId="{98619A22-C88E-FF4D-A929-8B205BDE0790}" srcOrd="3" destOrd="0" presId="urn:microsoft.com/office/officeart/2005/8/layout/vList2"/>
    <dgm:cxn modelId="{FA883844-367B-F94A-A722-4A5DF6428B14}" type="presParOf" srcId="{82341097-2D58-3749-96CE-26AA6973796F}" destId="{759CA5DE-750A-AA49-885C-34C1729A9D9E}" srcOrd="4" destOrd="0" presId="urn:microsoft.com/office/officeart/2005/8/layout/vList2"/>
    <dgm:cxn modelId="{4CE2B4B3-B116-264A-8E1A-9C9CAA9F74A2}" type="presParOf" srcId="{82341097-2D58-3749-96CE-26AA6973796F}" destId="{C218CD73-ABAD-FB4E-9BF1-941D94DBFE1A}" srcOrd="5" destOrd="0" presId="urn:microsoft.com/office/officeart/2005/8/layout/vList2"/>
    <dgm:cxn modelId="{FBDD7BF2-D629-E94E-B5EA-CC09F82B0BF6}" type="presParOf" srcId="{82341097-2D58-3749-96CE-26AA6973796F}" destId="{892A20B3-3ECA-DF41-9BE0-1B6FFD1B24D7}" srcOrd="6" destOrd="0" presId="urn:microsoft.com/office/officeart/2005/8/layout/vList2"/>
    <dgm:cxn modelId="{115DEA93-F9C7-DF4A-BF61-63A9E0EDA02F}" type="presParOf" srcId="{82341097-2D58-3749-96CE-26AA6973796F}" destId="{0B1A35CB-684A-F248-9637-D55B55AF1B1B}"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E3AC05-C059-41CD-93D2-95AE3101977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92C7555-1FE3-403B-9B48-07B07988A2E0}">
      <dgm:prSet/>
      <dgm:spPr/>
      <dgm:t>
        <a:bodyPr/>
        <a:lstStyle/>
        <a:p>
          <a:r>
            <a:rPr lang="en-US"/>
            <a:t>React is very powerful and makes building for more complex tasks for the web easier than vanilla HTML/CSS/JS. However, it has its drawbacks. </a:t>
          </a:r>
        </a:p>
      </dgm:t>
    </dgm:pt>
    <dgm:pt modelId="{76864EA5-4169-4104-9CED-940D0F332B89}" type="parTrans" cxnId="{AF9A203F-C0F7-4215-9797-300DB885A1E8}">
      <dgm:prSet/>
      <dgm:spPr/>
      <dgm:t>
        <a:bodyPr/>
        <a:lstStyle/>
        <a:p>
          <a:endParaRPr lang="en-US"/>
        </a:p>
      </dgm:t>
    </dgm:pt>
    <dgm:pt modelId="{648FB101-6335-4FE7-84FA-07AA98694EF8}" type="sibTrans" cxnId="{AF9A203F-C0F7-4215-9797-300DB885A1E8}">
      <dgm:prSet/>
      <dgm:spPr/>
      <dgm:t>
        <a:bodyPr/>
        <a:lstStyle/>
        <a:p>
          <a:endParaRPr lang="en-US"/>
        </a:p>
      </dgm:t>
    </dgm:pt>
    <dgm:pt modelId="{B5CC12CE-3E8B-4D5E-A2DD-E144E8CE9D9D}">
      <dgm:prSet/>
      <dgm:spPr/>
      <dgm:t>
        <a:bodyPr/>
        <a:lstStyle/>
        <a:p>
          <a:r>
            <a:rPr lang="en-US"/>
            <a:t>It renders on the client side, state management can be troublesome at times, routing can be frustrating, the learning curve is a little high, it’s a little large for a library and there are more to be listed. </a:t>
          </a:r>
        </a:p>
      </dgm:t>
    </dgm:pt>
    <dgm:pt modelId="{6C8858D9-31B4-4E45-85E4-D64204DEDBDD}" type="parTrans" cxnId="{0798E862-0777-4D09-BAB3-D85BC15587F9}">
      <dgm:prSet/>
      <dgm:spPr/>
      <dgm:t>
        <a:bodyPr/>
        <a:lstStyle/>
        <a:p>
          <a:endParaRPr lang="en-US"/>
        </a:p>
      </dgm:t>
    </dgm:pt>
    <dgm:pt modelId="{FD0FD41A-9926-4548-9F3B-60F3F1A49612}" type="sibTrans" cxnId="{0798E862-0777-4D09-BAB3-D85BC15587F9}">
      <dgm:prSet/>
      <dgm:spPr/>
      <dgm:t>
        <a:bodyPr/>
        <a:lstStyle/>
        <a:p>
          <a:endParaRPr lang="en-US"/>
        </a:p>
      </dgm:t>
    </dgm:pt>
    <dgm:pt modelId="{F42ED5BE-EFCF-C34A-B7F7-B9547C69E527}" type="pres">
      <dgm:prSet presAssocID="{30E3AC05-C059-41CD-93D2-95AE31019775}" presName="linear" presStyleCnt="0">
        <dgm:presLayoutVars>
          <dgm:animLvl val="lvl"/>
          <dgm:resizeHandles val="exact"/>
        </dgm:presLayoutVars>
      </dgm:prSet>
      <dgm:spPr/>
    </dgm:pt>
    <dgm:pt modelId="{32D832AA-F8CF-CF44-848E-9931AED3C504}" type="pres">
      <dgm:prSet presAssocID="{E92C7555-1FE3-403B-9B48-07B07988A2E0}" presName="parentText" presStyleLbl="node1" presStyleIdx="0" presStyleCnt="2">
        <dgm:presLayoutVars>
          <dgm:chMax val="0"/>
          <dgm:bulletEnabled val="1"/>
        </dgm:presLayoutVars>
      </dgm:prSet>
      <dgm:spPr/>
    </dgm:pt>
    <dgm:pt modelId="{4BF817EA-C71B-734C-A8EC-DA3F1A30F7A3}" type="pres">
      <dgm:prSet presAssocID="{648FB101-6335-4FE7-84FA-07AA98694EF8}" presName="spacer" presStyleCnt="0"/>
      <dgm:spPr/>
    </dgm:pt>
    <dgm:pt modelId="{6335BB0C-7C91-4746-9FA0-7DAF669DE421}" type="pres">
      <dgm:prSet presAssocID="{B5CC12CE-3E8B-4D5E-A2DD-E144E8CE9D9D}" presName="parentText" presStyleLbl="node1" presStyleIdx="1" presStyleCnt="2">
        <dgm:presLayoutVars>
          <dgm:chMax val="0"/>
          <dgm:bulletEnabled val="1"/>
        </dgm:presLayoutVars>
      </dgm:prSet>
      <dgm:spPr/>
    </dgm:pt>
  </dgm:ptLst>
  <dgm:cxnLst>
    <dgm:cxn modelId="{5F061637-928B-824B-96CB-AA6E6E306490}" type="presOf" srcId="{B5CC12CE-3E8B-4D5E-A2DD-E144E8CE9D9D}" destId="{6335BB0C-7C91-4746-9FA0-7DAF669DE421}" srcOrd="0" destOrd="0" presId="urn:microsoft.com/office/officeart/2005/8/layout/vList2"/>
    <dgm:cxn modelId="{AF9A203F-C0F7-4215-9797-300DB885A1E8}" srcId="{30E3AC05-C059-41CD-93D2-95AE31019775}" destId="{E92C7555-1FE3-403B-9B48-07B07988A2E0}" srcOrd="0" destOrd="0" parTransId="{76864EA5-4169-4104-9CED-940D0F332B89}" sibTransId="{648FB101-6335-4FE7-84FA-07AA98694EF8}"/>
    <dgm:cxn modelId="{F106453F-FC10-834D-9CE2-D0D5B412D287}" type="presOf" srcId="{30E3AC05-C059-41CD-93D2-95AE31019775}" destId="{F42ED5BE-EFCF-C34A-B7F7-B9547C69E527}" srcOrd="0" destOrd="0" presId="urn:microsoft.com/office/officeart/2005/8/layout/vList2"/>
    <dgm:cxn modelId="{0798E862-0777-4D09-BAB3-D85BC15587F9}" srcId="{30E3AC05-C059-41CD-93D2-95AE31019775}" destId="{B5CC12CE-3E8B-4D5E-A2DD-E144E8CE9D9D}" srcOrd="1" destOrd="0" parTransId="{6C8858D9-31B4-4E45-85E4-D64204DEDBDD}" sibTransId="{FD0FD41A-9926-4548-9F3B-60F3F1A49612}"/>
    <dgm:cxn modelId="{5CE482E7-445F-094F-87F4-AE13EF09507B}" type="presOf" srcId="{E92C7555-1FE3-403B-9B48-07B07988A2E0}" destId="{32D832AA-F8CF-CF44-848E-9931AED3C504}" srcOrd="0" destOrd="0" presId="urn:microsoft.com/office/officeart/2005/8/layout/vList2"/>
    <dgm:cxn modelId="{97A83BDE-73EA-AE4C-AC4D-66C9C723106B}" type="presParOf" srcId="{F42ED5BE-EFCF-C34A-B7F7-B9547C69E527}" destId="{32D832AA-F8CF-CF44-848E-9931AED3C504}" srcOrd="0" destOrd="0" presId="urn:microsoft.com/office/officeart/2005/8/layout/vList2"/>
    <dgm:cxn modelId="{FA1B6F73-FFAD-9249-97A8-4FDDBBA1DD96}" type="presParOf" srcId="{F42ED5BE-EFCF-C34A-B7F7-B9547C69E527}" destId="{4BF817EA-C71B-734C-A8EC-DA3F1A30F7A3}" srcOrd="1" destOrd="0" presId="urn:microsoft.com/office/officeart/2005/8/layout/vList2"/>
    <dgm:cxn modelId="{76198095-4B30-FA40-8AE0-4F93E78D9C48}" type="presParOf" srcId="{F42ED5BE-EFCF-C34A-B7F7-B9547C69E527}" destId="{6335BB0C-7C91-4746-9FA0-7DAF669DE42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3BE755-D0AD-9446-A7B9-6B2F62785DC3}">
      <dsp:nvSpPr>
        <dsp:cNvPr id="0" name=""/>
        <dsp:cNvSpPr/>
      </dsp:nvSpPr>
      <dsp:spPr>
        <a:xfrm>
          <a:off x="0" y="0"/>
          <a:ext cx="508717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A00BE1A-1EE7-C742-B6EB-3FD04D935D34}">
      <dsp:nvSpPr>
        <dsp:cNvPr id="0" name=""/>
        <dsp:cNvSpPr/>
      </dsp:nvSpPr>
      <dsp:spPr>
        <a:xfrm>
          <a:off x="0" y="0"/>
          <a:ext cx="5087172" cy="90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Requirements:</a:t>
          </a:r>
        </a:p>
      </dsp:txBody>
      <dsp:txXfrm>
        <a:off x="0" y="0"/>
        <a:ext cx="5087172" cy="902354"/>
      </dsp:txXfrm>
    </dsp:sp>
    <dsp:sp modelId="{AD594903-72F2-9C42-BFE7-D3E928CC8288}">
      <dsp:nvSpPr>
        <dsp:cNvPr id="0" name=""/>
        <dsp:cNvSpPr/>
      </dsp:nvSpPr>
      <dsp:spPr>
        <a:xfrm>
          <a:off x="0" y="902354"/>
          <a:ext cx="508717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AEA2D59-8CB3-594F-9E46-DF431DCD747B}">
      <dsp:nvSpPr>
        <dsp:cNvPr id="0" name=""/>
        <dsp:cNvSpPr/>
      </dsp:nvSpPr>
      <dsp:spPr>
        <a:xfrm>
          <a:off x="0" y="902354"/>
          <a:ext cx="5087172" cy="90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 A name</a:t>
          </a:r>
        </a:p>
      </dsp:txBody>
      <dsp:txXfrm>
        <a:off x="0" y="902354"/>
        <a:ext cx="5087172" cy="902354"/>
      </dsp:txXfrm>
    </dsp:sp>
    <dsp:sp modelId="{4DEC5021-E3FD-DD41-BDA2-6B04139C8A46}">
      <dsp:nvSpPr>
        <dsp:cNvPr id="0" name=""/>
        <dsp:cNvSpPr/>
      </dsp:nvSpPr>
      <dsp:spPr>
        <a:xfrm>
          <a:off x="0" y="1804708"/>
          <a:ext cx="508717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265931F-7176-0D49-9E1D-0681FACC84A5}">
      <dsp:nvSpPr>
        <dsp:cNvPr id="0" name=""/>
        <dsp:cNvSpPr/>
      </dsp:nvSpPr>
      <dsp:spPr>
        <a:xfrm>
          <a:off x="0" y="1804708"/>
          <a:ext cx="5087172" cy="90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 An increment &amp; decrement button</a:t>
          </a:r>
        </a:p>
      </dsp:txBody>
      <dsp:txXfrm>
        <a:off x="0" y="1804708"/>
        <a:ext cx="5087172" cy="902354"/>
      </dsp:txXfrm>
    </dsp:sp>
    <dsp:sp modelId="{89D11E76-03D8-5547-8F5E-9B72A3BB63A3}">
      <dsp:nvSpPr>
        <dsp:cNvPr id="0" name=""/>
        <dsp:cNvSpPr/>
      </dsp:nvSpPr>
      <dsp:spPr>
        <a:xfrm>
          <a:off x="0" y="2707062"/>
          <a:ext cx="508717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79F43C-2B48-BA48-B0C1-7682C246031F}">
      <dsp:nvSpPr>
        <dsp:cNvPr id="0" name=""/>
        <dsp:cNvSpPr/>
      </dsp:nvSpPr>
      <dsp:spPr>
        <a:xfrm>
          <a:off x="0" y="2707062"/>
          <a:ext cx="5087172" cy="90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 A display for the number count</a:t>
          </a:r>
        </a:p>
      </dsp:txBody>
      <dsp:txXfrm>
        <a:off x="0" y="2707062"/>
        <a:ext cx="5087172" cy="902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85FDA-EFB9-6F4B-ACD9-414B5F8DB1F7}">
      <dsp:nvSpPr>
        <dsp:cNvPr id="0" name=""/>
        <dsp:cNvSpPr/>
      </dsp:nvSpPr>
      <dsp:spPr>
        <a:xfrm>
          <a:off x="0" y="0"/>
          <a:ext cx="53512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BC80282-D256-5749-B397-F61C5FCD56A4}">
      <dsp:nvSpPr>
        <dsp:cNvPr id="0" name=""/>
        <dsp:cNvSpPr/>
      </dsp:nvSpPr>
      <dsp:spPr>
        <a:xfrm>
          <a:off x="0" y="0"/>
          <a:ext cx="5351228" cy="835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 state in React.js is a modifiable object that is used to contain data/information about components. </a:t>
          </a:r>
        </a:p>
      </dsp:txBody>
      <dsp:txXfrm>
        <a:off x="0" y="0"/>
        <a:ext cx="5351228" cy="835901"/>
      </dsp:txXfrm>
    </dsp:sp>
    <dsp:sp modelId="{F7C75019-840B-6940-9459-FCB0FC615448}">
      <dsp:nvSpPr>
        <dsp:cNvPr id="0" name=""/>
        <dsp:cNvSpPr/>
      </dsp:nvSpPr>
      <dsp:spPr>
        <a:xfrm>
          <a:off x="0" y="835901"/>
          <a:ext cx="53512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1551320-5789-CC4C-BC81-39F2764F0F1D}">
      <dsp:nvSpPr>
        <dsp:cNvPr id="0" name=""/>
        <dsp:cNvSpPr/>
      </dsp:nvSpPr>
      <dsp:spPr>
        <a:xfrm>
          <a:off x="0" y="835901"/>
          <a:ext cx="5351228" cy="835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 our case, we want a state to store our counter.</a:t>
          </a:r>
        </a:p>
      </dsp:txBody>
      <dsp:txXfrm>
        <a:off x="0" y="835901"/>
        <a:ext cx="5351228" cy="835901"/>
      </dsp:txXfrm>
    </dsp:sp>
    <dsp:sp modelId="{C31F776E-2966-A146-9936-48A48C13EA93}">
      <dsp:nvSpPr>
        <dsp:cNvPr id="0" name=""/>
        <dsp:cNvSpPr/>
      </dsp:nvSpPr>
      <dsp:spPr>
        <a:xfrm>
          <a:off x="0" y="1671802"/>
          <a:ext cx="53512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5302446-A8BA-8044-841C-9C6A3539F9EB}">
      <dsp:nvSpPr>
        <dsp:cNvPr id="0" name=""/>
        <dsp:cNvSpPr/>
      </dsp:nvSpPr>
      <dsp:spPr>
        <a:xfrm>
          <a:off x="0" y="1671802"/>
          <a:ext cx="5351228" cy="835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For now, we’ll create a state in our counter component by invoking the useState React Hook that allows you to create and manipulate a state.</a:t>
          </a:r>
        </a:p>
      </dsp:txBody>
      <dsp:txXfrm>
        <a:off x="0" y="1671802"/>
        <a:ext cx="5351228" cy="835901"/>
      </dsp:txXfrm>
    </dsp:sp>
    <dsp:sp modelId="{9D86A646-7B88-2746-B957-BFEF7DF1BDAC}">
      <dsp:nvSpPr>
        <dsp:cNvPr id="0" name=""/>
        <dsp:cNvSpPr/>
      </dsp:nvSpPr>
      <dsp:spPr>
        <a:xfrm>
          <a:off x="0" y="2507703"/>
          <a:ext cx="53512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0AE371C-B5B8-1D46-A410-FE1A67D51079}">
      <dsp:nvSpPr>
        <dsp:cNvPr id="0" name=""/>
        <dsp:cNvSpPr/>
      </dsp:nvSpPr>
      <dsp:spPr>
        <a:xfrm>
          <a:off x="0" y="2507703"/>
          <a:ext cx="5351228" cy="835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const [counter, updateCounter] = useState(0);</a:t>
          </a:r>
        </a:p>
      </dsp:txBody>
      <dsp:txXfrm>
        <a:off x="0" y="2507703"/>
        <a:ext cx="5351228" cy="8359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549AF-64A5-4A49-AFDA-10F67171D3C3}">
      <dsp:nvSpPr>
        <dsp:cNvPr id="0" name=""/>
        <dsp:cNvSpPr/>
      </dsp:nvSpPr>
      <dsp:spPr>
        <a:xfrm>
          <a:off x="0" y="0"/>
          <a:ext cx="508717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3B4337-EBED-354E-8AE1-C5498F874B20}">
      <dsp:nvSpPr>
        <dsp:cNvPr id="0" name=""/>
        <dsp:cNvSpPr/>
      </dsp:nvSpPr>
      <dsp:spPr>
        <a:xfrm>
          <a:off x="0" y="0"/>
          <a:ext cx="5087172" cy="180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We can update the state by creating custom functions that can be called by specific events. </a:t>
          </a:r>
        </a:p>
      </dsp:txBody>
      <dsp:txXfrm>
        <a:off x="0" y="0"/>
        <a:ext cx="5087172" cy="1804708"/>
      </dsp:txXfrm>
    </dsp:sp>
    <dsp:sp modelId="{3A53D86C-8AC8-E24D-98E9-E77C18ACBA9B}">
      <dsp:nvSpPr>
        <dsp:cNvPr id="0" name=""/>
        <dsp:cNvSpPr/>
      </dsp:nvSpPr>
      <dsp:spPr>
        <a:xfrm>
          <a:off x="0" y="1804708"/>
          <a:ext cx="508717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152FCF-E7CA-5D45-8B24-36B3000DB7CA}">
      <dsp:nvSpPr>
        <dsp:cNvPr id="0" name=""/>
        <dsp:cNvSpPr/>
      </dsp:nvSpPr>
      <dsp:spPr>
        <a:xfrm>
          <a:off x="0" y="1804708"/>
          <a:ext cx="5087172" cy="180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In our case, we’ll use the onClick event to invoke </a:t>
          </a:r>
          <a:r>
            <a:rPr lang="en-US" sz="2500" i="1" kern="1200"/>
            <a:t>incrementCount</a:t>
          </a:r>
          <a:r>
            <a:rPr lang="en-US" sz="2500" kern="1200"/>
            <a:t> and </a:t>
          </a:r>
          <a:r>
            <a:rPr lang="en-US" sz="2500" i="1" kern="1200"/>
            <a:t>decrementCount </a:t>
          </a:r>
          <a:r>
            <a:rPr lang="en-US" sz="2500" kern="1200"/>
            <a:t>functions on the respective button elements. </a:t>
          </a:r>
        </a:p>
      </dsp:txBody>
      <dsp:txXfrm>
        <a:off x="0" y="1804708"/>
        <a:ext cx="5087172" cy="18047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06413-3A6D-994A-B6F5-2C2C17F7265C}">
      <dsp:nvSpPr>
        <dsp:cNvPr id="0" name=""/>
        <dsp:cNvSpPr/>
      </dsp:nvSpPr>
      <dsp:spPr>
        <a:xfrm>
          <a:off x="0" y="45208"/>
          <a:ext cx="5087172" cy="6563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Highly recommend you watch these for more in-depth info</a:t>
          </a:r>
          <a:endParaRPr lang="en-US" sz="1700" kern="1200" dirty="0"/>
        </a:p>
      </dsp:txBody>
      <dsp:txXfrm>
        <a:off x="32041" y="77249"/>
        <a:ext cx="5023090" cy="592288"/>
      </dsp:txXfrm>
    </dsp:sp>
    <dsp:sp modelId="{20A76B59-68AC-CF44-A943-436C526BABE3}">
      <dsp:nvSpPr>
        <dsp:cNvPr id="0" name=""/>
        <dsp:cNvSpPr/>
      </dsp:nvSpPr>
      <dsp:spPr>
        <a:xfrm>
          <a:off x="0" y="750538"/>
          <a:ext cx="5087172" cy="65637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CA" sz="1700" kern="1200"/>
            <a:t>Learn useState In 15 Minutes - React Hooks Explained </a:t>
          </a:r>
          <a:r>
            <a:rPr lang="en-US" sz="1700" kern="1200"/>
            <a:t>- Web Dev Simplified</a:t>
          </a:r>
        </a:p>
      </dsp:txBody>
      <dsp:txXfrm>
        <a:off x="32041" y="782579"/>
        <a:ext cx="5023090" cy="592288"/>
      </dsp:txXfrm>
    </dsp:sp>
    <dsp:sp modelId="{98619A22-C88E-FF4D-A929-8B205BDE0790}">
      <dsp:nvSpPr>
        <dsp:cNvPr id="0" name=""/>
        <dsp:cNvSpPr/>
      </dsp:nvSpPr>
      <dsp:spPr>
        <a:xfrm>
          <a:off x="0" y="1406908"/>
          <a:ext cx="5087172"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hlinkClick xmlns:r="http://schemas.openxmlformats.org/officeDocument/2006/relationships" r:id="rId1"/>
            </a:rPr>
            <a:t>https://www.youtube.com/watch?v=O6P86uwfdR0</a:t>
          </a:r>
          <a:endParaRPr lang="en-US" sz="1300" kern="1200"/>
        </a:p>
      </dsp:txBody>
      <dsp:txXfrm>
        <a:off x="0" y="1406908"/>
        <a:ext cx="5087172" cy="281520"/>
      </dsp:txXfrm>
    </dsp:sp>
    <dsp:sp modelId="{759CA5DE-750A-AA49-885C-34C1729A9D9E}">
      <dsp:nvSpPr>
        <dsp:cNvPr id="0" name=""/>
        <dsp:cNvSpPr/>
      </dsp:nvSpPr>
      <dsp:spPr>
        <a:xfrm>
          <a:off x="0" y="1688428"/>
          <a:ext cx="5087172" cy="65637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CA" sz="1700" kern="1200"/>
            <a:t>Full React Tutorial #8 - Using State (useState hook) </a:t>
          </a:r>
          <a:r>
            <a:rPr lang="en-US" sz="1700" kern="1200"/>
            <a:t>- The Net Ninja</a:t>
          </a:r>
        </a:p>
      </dsp:txBody>
      <dsp:txXfrm>
        <a:off x="32041" y="1720469"/>
        <a:ext cx="5023090" cy="592288"/>
      </dsp:txXfrm>
    </dsp:sp>
    <dsp:sp modelId="{C218CD73-ABAD-FB4E-9BF1-941D94DBFE1A}">
      <dsp:nvSpPr>
        <dsp:cNvPr id="0" name=""/>
        <dsp:cNvSpPr/>
      </dsp:nvSpPr>
      <dsp:spPr>
        <a:xfrm>
          <a:off x="0" y="2344798"/>
          <a:ext cx="5087172"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hlinkClick xmlns:r="http://schemas.openxmlformats.org/officeDocument/2006/relationships" r:id="rId2"/>
            </a:rPr>
            <a:t>https://www.youtube.com/watch?v=4pO-HcG2igk</a:t>
          </a:r>
          <a:r>
            <a:rPr lang="en-US" sz="1300" kern="1200"/>
            <a:t> </a:t>
          </a:r>
        </a:p>
      </dsp:txBody>
      <dsp:txXfrm>
        <a:off x="0" y="2344798"/>
        <a:ext cx="5087172" cy="281520"/>
      </dsp:txXfrm>
    </dsp:sp>
    <dsp:sp modelId="{892A20B3-3ECA-DF41-9BE0-1B6FFD1B24D7}">
      <dsp:nvSpPr>
        <dsp:cNvPr id="0" name=""/>
        <dsp:cNvSpPr/>
      </dsp:nvSpPr>
      <dsp:spPr>
        <a:xfrm>
          <a:off x="0" y="2626318"/>
          <a:ext cx="5087172" cy="6563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ReactJS Documentation</a:t>
          </a:r>
        </a:p>
      </dsp:txBody>
      <dsp:txXfrm>
        <a:off x="32041" y="2658359"/>
        <a:ext cx="5023090" cy="592288"/>
      </dsp:txXfrm>
    </dsp:sp>
    <dsp:sp modelId="{0B1A35CB-684A-F248-9637-D55B55AF1B1B}">
      <dsp:nvSpPr>
        <dsp:cNvPr id="0" name=""/>
        <dsp:cNvSpPr/>
      </dsp:nvSpPr>
      <dsp:spPr>
        <a:xfrm>
          <a:off x="0" y="3282688"/>
          <a:ext cx="5087172"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1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hlinkClick xmlns:r="http://schemas.openxmlformats.org/officeDocument/2006/relationships" r:id="rId3"/>
            </a:rPr>
            <a:t>https://reactjs.org/docs/hooks-state.html</a:t>
          </a:r>
          <a:endParaRPr lang="en-US" sz="1300" kern="1200"/>
        </a:p>
      </dsp:txBody>
      <dsp:txXfrm>
        <a:off x="0" y="3282688"/>
        <a:ext cx="5087172" cy="281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832AA-F8CF-CF44-848E-9931AED3C504}">
      <dsp:nvSpPr>
        <dsp:cNvPr id="0" name=""/>
        <dsp:cNvSpPr/>
      </dsp:nvSpPr>
      <dsp:spPr>
        <a:xfrm>
          <a:off x="0" y="96905"/>
          <a:ext cx="5393361" cy="204852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React is very powerful and makes building for more complex tasks for the web easier than vanilla HTML/CSS/JS. However, it has its drawbacks. </a:t>
          </a:r>
        </a:p>
      </dsp:txBody>
      <dsp:txXfrm>
        <a:off x="100001" y="196906"/>
        <a:ext cx="5193359" cy="1848521"/>
      </dsp:txXfrm>
    </dsp:sp>
    <dsp:sp modelId="{6335BB0C-7C91-4746-9FA0-7DAF669DE421}">
      <dsp:nvSpPr>
        <dsp:cNvPr id="0" name=""/>
        <dsp:cNvSpPr/>
      </dsp:nvSpPr>
      <dsp:spPr>
        <a:xfrm>
          <a:off x="0" y="2205909"/>
          <a:ext cx="5393361" cy="204852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It renders on the client side, state management can be troublesome at times, routing can be frustrating, the learning curve is a little high, it’s a little large for a library and there are more to be listed. </a:t>
          </a:r>
        </a:p>
      </dsp:txBody>
      <dsp:txXfrm>
        <a:off x="100001" y="2305910"/>
        <a:ext cx="5193359" cy="184852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BA40-8703-D634-4327-D02978AF26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D3EF2-2A93-E3D1-9357-8E36AB80BE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63AC7A-CA97-FBC0-D6C5-0E52B5D0474A}"/>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5" name="Footer Placeholder 4">
            <a:extLst>
              <a:ext uri="{FF2B5EF4-FFF2-40B4-BE49-F238E27FC236}">
                <a16:creationId xmlns:a16="http://schemas.microsoft.com/office/drawing/2014/main" id="{1979D0CC-0355-97C7-639D-392053B8F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2578F-C87B-00A4-9D08-3D601CF93FE5}"/>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2137568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2A27-F90D-C99C-9BEF-609D8CA4D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809888-A878-8E14-FC3E-F4EF78C78F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35C01-DC9F-DBE6-254D-018EE83DF08A}"/>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5" name="Footer Placeholder 4">
            <a:extLst>
              <a:ext uri="{FF2B5EF4-FFF2-40B4-BE49-F238E27FC236}">
                <a16:creationId xmlns:a16="http://schemas.microsoft.com/office/drawing/2014/main" id="{6C6F4E18-B106-49CC-815A-5BC16CA77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F1CDBB-D7C9-24B7-8146-A91EC29BC0E4}"/>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381403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B7A5C5-AF11-CCC1-AFDC-62B1C26DBD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265E41-35C7-369F-10DE-6E2D871D6D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1056C-E9B8-3C6F-F9A9-D8652E371173}"/>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5" name="Footer Placeholder 4">
            <a:extLst>
              <a:ext uri="{FF2B5EF4-FFF2-40B4-BE49-F238E27FC236}">
                <a16:creationId xmlns:a16="http://schemas.microsoft.com/office/drawing/2014/main" id="{2B5DD8F5-DA78-27C6-C406-A0D89ED4F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F8A2C-4FD0-E20A-9FAF-663AAB233591}"/>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88146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6CF9-E960-349D-FC36-B39221776FE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6467A5D-A1AF-34EB-6BE7-195414DEA9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697C7-D6E5-6D6B-17DA-DA280B9B8228}"/>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5" name="Footer Placeholder 4">
            <a:extLst>
              <a:ext uri="{FF2B5EF4-FFF2-40B4-BE49-F238E27FC236}">
                <a16:creationId xmlns:a16="http://schemas.microsoft.com/office/drawing/2014/main" id="{09A7CC14-26DE-E981-D613-30537D3BE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12BE1-5B6D-FBCA-8590-3A47C5089A92}"/>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42881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6BDD9-483F-3FF8-1358-B090C95D9C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3A41B6-93BA-3BC0-110B-67BBDF840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0F392D-8EF3-D4CC-C514-14464A07EBFC}"/>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5" name="Footer Placeholder 4">
            <a:extLst>
              <a:ext uri="{FF2B5EF4-FFF2-40B4-BE49-F238E27FC236}">
                <a16:creationId xmlns:a16="http://schemas.microsoft.com/office/drawing/2014/main" id="{483ABE65-815B-55A2-2C17-D0B9878E2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DC160-E91B-A51F-61B5-E479E556BFDC}"/>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2671605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D61D-C8C2-163E-EEC9-8D1E6076DE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3719F6-F58D-45B7-DD01-320BE921C3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2FFCCF-34EB-C892-FCC6-6A9AC4209D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E4EA28-17B0-D514-B42C-D6767714838C}"/>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6" name="Footer Placeholder 5">
            <a:extLst>
              <a:ext uri="{FF2B5EF4-FFF2-40B4-BE49-F238E27FC236}">
                <a16:creationId xmlns:a16="http://schemas.microsoft.com/office/drawing/2014/main" id="{04903687-FA28-D9C0-0D56-CA383E9505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CE5AB8-A090-6970-D82E-F865C764E8C5}"/>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3678859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0C39-7C38-3E24-C8CE-8B1629CF90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500A3A-D28C-8C0F-D010-EF30307EA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7DE081-6FD1-7956-F0C2-FC769860F8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73856D-8BC9-16AB-4046-D99446A58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762D6D-D4B3-A6C6-C9C5-3314858B80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A11239-D4ED-DADB-B9BF-6AB9A69216C6}"/>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8" name="Footer Placeholder 7">
            <a:extLst>
              <a:ext uri="{FF2B5EF4-FFF2-40B4-BE49-F238E27FC236}">
                <a16:creationId xmlns:a16="http://schemas.microsoft.com/office/drawing/2014/main" id="{C74B25C9-7C0E-09E0-DFE8-B32F7C06D4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32BAE6-C586-B861-7270-929805BCE1E3}"/>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2429468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1508-DADF-4511-15D8-FD9B4FA5A4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8B1FDC-FC3F-B952-ECF7-BD0A541C3716}"/>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4" name="Footer Placeholder 3">
            <a:extLst>
              <a:ext uri="{FF2B5EF4-FFF2-40B4-BE49-F238E27FC236}">
                <a16:creationId xmlns:a16="http://schemas.microsoft.com/office/drawing/2014/main" id="{9477756E-B47F-4253-0A14-697226183F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031D8E-E26D-0441-C19D-4B3E9B65FFE5}"/>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2472782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905F7D-F47E-5BFC-03E2-C72A5EF53F16}"/>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3" name="Footer Placeholder 2">
            <a:extLst>
              <a:ext uri="{FF2B5EF4-FFF2-40B4-BE49-F238E27FC236}">
                <a16:creationId xmlns:a16="http://schemas.microsoft.com/office/drawing/2014/main" id="{9C7FC9E0-50DF-E851-1ADB-EF2E3BD736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6A7D85-7728-C9E9-B88F-732FBF581BCC}"/>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2487622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6623-0FD5-F676-44BF-DB8FBF59F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717201-37B7-B78C-15B7-84C7027507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DED926-A934-553B-D0D8-D9A56ECD2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7A4B-D5A0-CA54-3BD3-0F09C81A714A}"/>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6" name="Footer Placeholder 5">
            <a:extLst>
              <a:ext uri="{FF2B5EF4-FFF2-40B4-BE49-F238E27FC236}">
                <a16:creationId xmlns:a16="http://schemas.microsoft.com/office/drawing/2014/main" id="{D5EF1AB6-AF79-5B18-58EC-28CF876A83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E6118-7852-AEE2-C2E0-9F4138590B05}"/>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3911565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27F4-7F3F-AC0B-CDF4-0E0C52579F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7A0C98-E09A-E569-371C-C68331622A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F5AB42-742B-F574-1CCB-FFA7B2296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9387B-B597-E617-7B05-249E5A7AA54E}"/>
              </a:ext>
            </a:extLst>
          </p:cNvPr>
          <p:cNvSpPr>
            <a:spLocks noGrp="1"/>
          </p:cNvSpPr>
          <p:nvPr>
            <p:ph type="dt" sz="half" idx="10"/>
          </p:nvPr>
        </p:nvSpPr>
        <p:spPr/>
        <p:txBody>
          <a:bodyPr/>
          <a:lstStyle/>
          <a:p>
            <a:fld id="{A4D9BFD8-094F-9D43-8240-19A39AFB696A}" type="datetimeFigureOut">
              <a:rPr lang="en-US" smtClean="0"/>
              <a:t>5/18/22</a:t>
            </a:fld>
            <a:endParaRPr lang="en-US"/>
          </a:p>
        </p:txBody>
      </p:sp>
      <p:sp>
        <p:nvSpPr>
          <p:cNvPr id="6" name="Footer Placeholder 5">
            <a:extLst>
              <a:ext uri="{FF2B5EF4-FFF2-40B4-BE49-F238E27FC236}">
                <a16:creationId xmlns:a16="http://schemas.microsoft.com/office/drawing/2014/main" id="{D6E1C5A2-90AA-1C30-B4B8-0E0CF72D8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F1A7C-B9BB-1063-59C8-D57D1301E46C}"/>
              </a:ext>
            </a:extLst>
          </p:cNvPr>
          <p:cNvSpPr>
            <a:spLocks noGrp="1"/>
          </p:cNvSpPr>
          <p:nvPr>
            <p:ph type="sldNum" sz="quarter" idx="12"/>
          </p:nvPr>
        </p:nvSpPr>
        <p:spPr/>
        <p:txBody>
          <a:bodyPr/>
          <a:lstStyle/>
          <a:p>
            <a:fld id="{EA9143B3-909D-C94B-A447-00406CE5F20D}" type="slidenum">
              <a:rPr lang="en-US" smtClean="0"/>
              <a:t>‹#›</a:t>
            </a:fld>
            <a:endParaRPr lang="en-US"/>
          </a:p>
        </p:txBody>
      </p:sp>
    </p:spTree>
    <p:extLst>
      <p:ext uri="{BB962C8B-B14F-4D97-AF65-F5344CB8AC3E}">
        <p14:creationId xmlns:p14="http://schemas.microsoft.com/office/powerpoint/2010/main" val="1295704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C78EA2-8540-0893-3673-AE3534D7A4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C9B6ED-B7E1-C92A-02E9-F5F873118C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DD9B4-F04B-851B-B51B-1FCB314DC6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9BFD8-094F-9D43-8240-19A39AFB696A}" type="datetimeFigureOut">
              <a:rPr lang="en-US" smtClean="0"/>
              <a:t>5/18/22</a:t>
            </a:fld>
            <a:endParaRPr lang="en-US"/>
          </a:p>
        </p:txBody>
      </p:sp>
      <p:sp>
        <p:nvSpPr>
          <p:cNvPr id="5" name="Footer Placeholder 4">
            <a:extLst>
              <a:ext uri="{FF2B5EF4-FFF2-40B4-BE49-F238E27FC236}">
                <a16:creationId xmlns:a16="http://schemas.microsoft.com/office/drawing/2014/main" id="{CA6C4739-0AB0-ED41-6C05-EB191EF944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5D33DF-C237-C07C-D1BF-3346D3B2C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143B3-909D-C94B-A447-00406CE5F20D}" type="slidenum">
              <a:rPr lang="en-US" smtClean="0"/>
              <a:t>‹#›</a:t>
            </a:fld>
            <a:endParaRPr lang="en-US"/>
          </a:p>
        </p:txBody>
      </p:sp>
    </p:spTree>
    <p:extLst>
      <p:ext uri="{BB962C8B-B14F-4D97-AF65-F5344CB8AC3E}">
        <p14:creationId xmlns:p14="http://schemas.microsoft.com/office/powerpoint/2010/main" val="41692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edium.com/@kavisha.talsania/top-10-es6-features-every-javascript-developer-must-know-4c81ec54bbcd"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www.freecodecamp.org/news/javascript-skills-you-need-for-react-practical-exampl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5LrDIWkK_Bc" TargetMode="External"/><Relationship Id="rId2" Type="http://schemas.openxmlformats.org/officeDocument/2006/relationships/hyperlink" Target="https://www.youtube.com/watch?v=35lXWvCuM8o" TargetMode="External"/><Relationship Id="rId1" Type="http://schemas.openxmlformats.org/officeDocument/2006/relationships/slideLayout" Target="../slideLayouts/slideLayout2.xml"/><Relationship Id="rId5" Type="http://schemas.openxmlformats.org/officeDocument/2006/relationships/hyperlink" Target="https://reactjs.org/docs/hooks-reference.html#usecontext" TargetMode="External"/><Relationship Id="rId4" Type="http://schemas.openxmlformats.org/officeDocument/2006/relationships/hyperlink" Target="https://www.youtube.com/watch?v=lhMKvyLRWo0" TargetMode="Externa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linkedin.com/in/saqifabrar/"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www.taniarascia.com/getting-started-with-reac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02F6638-E45E-D78A-8E16-52E023C4138A}"/>
              </a:ext>
            </a:extLst>
          </p:cNvPr>
          <p:cNvSpPr>
            <a:spLocks noGrp="1"/>
          </p:cNvSpPr>
          <p:nvPr>
            <p:ph type="ctrTitle"/>
          </p:nvPr>
        </p:nvSpPr>
        <p:spPr>
          <a:xfrm>
            <a:off x="1256275" y="2271449"/>
            <a:ext cx="9679449" cy="2847058"/>
          </a:xfrm>
        </p:spPr>
        <p:txBody>
          <a:bodyPr anchor="b">
            <a:normAutofit/>
          </a:bodyPr>
          <a:lstStyle/>
          <a:p>
            <a:pPr algn="l"/>
            <a:r>
              <a:rPr lang="en-US" sz="7400" b="1">
                <a:solidFill>
                  <a:srgbClr val="FFFFFF"/>
                </a:solidFill>
                <a:latin typeface=""/>
              </a:rPr>
              <a:t>A Brief Introduction to React</a:t>
            </a:r>
          </a:p>
        </p:txBody>
      </p:sp>
      <p:sp>
        <p:nvSpPr>
          <p:cNvPr id="3" name="Subtitle 2">
            <a:extLst>
              <a:ext uri="{FF2B5EF4-FFF2-40B4-BE49-F238E27FC236}">
                <a16:creationId xmlns:a16="http://schemas.microsoft.com/office/drawing/2014/main" id="{7651B472-1CC1-6A06-E163-1F415D26A45C}"/>
              </a:ext>
            </a:extLst>
          </p:cNvPr>
          <p:cNvSpPr>
            <a:spLocks noGrp="1"/>
          </p:cNvSpPr>
          <p:nvPr>
            <p:ph type="subTitle" idx="1"/>
          </p:nvPr>
        </p:nvSpPr>
        <p:spPr>
          <a:xfrm>
            <a:off x="1256275" y="5098254"/>
            <a:ext cx="9679449" cy="750259"/>
          </a:xfrm>
        </p:spPr>
        <p:txBody>
          <a:bodyPr anchor="ctr">
            <a:normAutofit/>
          </a:bodyPr>
          <a:lstStyle/>
          <a:p>
            <a:pPr algn="l"/>
            <a:r>
              <a:rPr lang="en-US" sz="2000" dirty="0">
                <a:solidFill>
                  <a:srgbClr val="FFFFFF"/>
                </a:solidFill>
                <a:latin typeface=""/>
              </a:rPr>
              <a:t>By Saqif Abrar</a:t>
            </a:r>
          </a:p>
        </p:txBody>
      </p:sp>
      <p:cxnSp>
        <p:nvCxnSpPr>
          <p:cNvPr id="23" name="Straight Connector 2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42251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DF834-36B6-9973-7DB2-B71D3BC14B93}"/>
              </a:ext>
            </a:extLst>
          </p:cNvPr>
          <p:cNvSpPr>
            <a:spLocks noGrp="1"/>
          </p:cNvSpPr>
          <p:nvPr>
            <p:ph type="title"/>
          </p:nvPr>
        </p:nvSpPr>
        <p:spPr>
          <a:xfrm>
            <a:off x="6412091" y="501651"/>
            <a:ext cx="4395340" cy="1716255"/>
          </a:xfrm>
        </p:spPr>
        <p:txBody>
          <a:bodyPr anchor="b">
            <a:normAutofit/>
          </a:bodyPr>
          <a:lstStyle/>
          <a:p>
            <a:r>
              <a:rPr lang="en-US" sz="5200"/>
              <a:t>Getting Started (finale)</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BAF1F057-E86A-1762-50C8-F5C094C2C22A}"/>
              </a:ext>
            </a:extLst>
          </p:cNvPr>
          <p:cNvPicPr>
            <a:picLocks noChangeAspect="1"/>
          </p:cNvPicPr>
          <p:nvPr/>
        </p:nvPicPr>
        <p:blipFill>
          <a:blip r:embed="rId2"/>
          <a:stretch>
            <a:fillRect/>
          </a:stretch>
        </p:blipFill>
        <p:spPr>
          <a:xfrm>
            <a:off x="279143" y="1072742"/>
            <a:ext cx="5221625" cy="4712516"/>
          </a:xfrm>
          <a:prstGeom prst="rect">
            <a:avLst/>
          </a:prstGeom>
        </p:spPr>
      </p:pic>
      <p:sp>
        <p:nvSpPr>
          <p:cNvPr id="3" name="Content Placeholder 2">
            <a:extLst>
              <a:ext uri="{FF2B5EF4-FFF2-40B4-BE49-F238E27FC236}">
                <a16:creationId xmlns:a16="http://schemas.microsoft.com/office/drawing/2014/main" id="{FE8C4C57-E826-8846-AAA8-CD7A5043BC1F}"/>
              </a:ext>
            </a:extLst>
          </p:cNvPr>
          <p:cNvSpPr>
            <a:spLocks noGrp="1"/>
          </p:cNvSpPr>
          <p:nvPr>
            <p:ph idx="1"/>
          </p:nvPr>
        </p:nvSpPr>
        <p:spPr>
          <a:xfrm>
            <a:off x="6392583" y="2645922"/>
            <a:ext cx="4434721" cy="3710427"/>
          </a:xfrm>
        </p:spPr>
        <p:txBody>
          <a:bodyPr anchor="t">
            <a:normAutofit/>
          </a:bodyPr>
          <a:lstStyle/>
          <a:p>
            <a:pPr marL="0" indent="0">
              <a:buNone/>
            </a:pPr>
            <a:r>
              <a:rPr lang="en-US" sz="2000">
                <a:solidFill>
                  <a:schemeClr val="tx1">
                    <a:alpha val="80000"/>
                  </a:schemeClr>
                </a:solidFill>
              </a:rPr>
              <a:t>Let’s take a look at how the default page is built!</a:t>
            </a:r>
          </a:p>
          <a:p>
            <a:pPr marL="0" indent="0">
              <a:buNone/>
            </a:pPr>
            <a:endParaRPr lang="en-US" sz="2000">
              <a:solidFill>
                <a:schemeClr val="tx1">
                  <a:alpha val="80000"/>
                </a:schemeClr>
              </a:solidFill>
            </a:endParaRPr>
          </a:p>
          <a:p>
            <a:pPr marL="0" indent="0">
              <a:buNone/>
            </a:pPr>
            <a:r>
              <a:rPr lang="en-US" sz="2000">
                <a:solidFill>
                  <a:schemeClr val="tx1">
                    <a:alpha val="80000"/>
                  </a:schemeClr>
                </a:solidFill>
              </a:rPr>
              <a:t>When we dive into App.js we can see all the HTML elements that compose the default page. </a:t>
            </a:r>
            <a:r>
              <a:rPr lang="en-US" sz="2000" b="1">
                <a:solidFill>
                  <a:schemeClr val="tx1">
                    <a:alpha val="80000"/>
                  </a:schemeClr>
                </a:solidFill>
              </a:rPr>
              <a:t>This is our App component</a:t>
            </a:r>
            <a:r>
              <a:rPr lang="en-US" sz="2000">
                <a:solidFill>
                  <a:schemeClr val="tx1">
                    <a:alpha val="80000"/>
                  </a:schemeClr>
                </a:solidFill>
              </a:rPr>
              <a:t>.</a:t>
            </a:r>
          </a:p>
          <a:p>
            <a:pPr marL="0" indent="0">
              <a:buNone/>
            </a:pPr>
            <a:endParaRPr lang="en-US" sz="2000" b="1">
              <a:solidFill>
                <a:schemeClr val="tx1">
                  <a:alpha val="80000"/>
                </a:schemeClr>
              </a:solidFill>
            </a:endParaRPr>
          </a:p>
          <a:p>
            <a:pPr marL="0" indent="0">
              <a:buNone/>
            </a:pPr>
            <a:r>
              <a:rPr lang="en-US" sz="2000" i="1">
                <a:solidFill>
                  <a:schemeClr val="tx1">
                    <a:alpha val="80000"/>
                  </a:schemeClr>
                </a:solidFill>
              </a:rPr>
              <a:t>But how does everything get rendered on the web?</a:t>
            </a:r>
          </a:p>
        </p:txBody>
      </p:sp>
      <p:cxnSp>
        <p:nvCxnSpPr>
          <p:cNvPr id="20"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821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48CE2-381D-E6BE-EEA2-013DB0BB0204}"/>
              </a:ext>
            </a:extLst>
          </p:cNvPr>
          <p:cNvSpPr>
            <a:spLocks noGrp="1"/>
          </p:cNvSpPr>
          <p:nvPr>
            <p:ph type="title"/>
          </p:nvPr>
        </p:nvSpPr>
        <p:spPr>
          <a:xfrm>
            <a:off x="6412091" y="501651"/>
            <a:ext cx="4395340" cy="1716255"/>
          </a:xfrm>
        </p:spPr>
        <p:txBody>
          <a:bodyPr anchor="b">
            <a:normAutofit/>
          </a:bodyPr>
          <a:lstStyle/>
          <a:p>
            <a:r>
              <a:rPr lang="en-US" sz="5600"/>
              <a:t>Components</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D26B8B3E-F540-CF9B-C920-B667CED5AE6A}"/>
              </a:ext>
            </a:extLst>
          </p:cNvPr>
          <p:cNvPicPr>
            <a:picLocks noChangeAspect="1"/>
          </p:cNvPicPr>
          <p:nvPr/>
        </p:nvPicPr>
        <p:blipFill>
          <a:blip r:embed="rId2"/>
          <a:stretch>
            <a:fillRect/>
          </a:stretch>
        </p:blipFill>
        <p:spPr>
          <a:xfrm>
            <a:off x="279143" y="2045270"/>
            <a:ext cx="5221625" cy="2767460"/>
          </a:xfrm>
          <a:prstGeom prst="rect">
            <a:avLst/>
          </a:prstGeom>
        </p:spPr>
      </p:pic>
      <p:sp>
        <p:nvSpPr>
          <p:cNvPr id="3" name="Content Placeholder 2">
            <a:extLst>
              <a:ext uri="{FF2B5EF4-FFF2-40B4-BE49-F238E27FC236}">
                <a16:creationId xmlns:a16="http://schemas.microsoft.com/office/drawing/2014/main" id="{F421E9B6-C020-EC18-B4D5-9883B75EA67C}"/>
              </a:ext>
            </a:extLst>
          </p:cNvPr>
          <p:cNvSpPr>
            <a:spLocks noGrp="1"/>
          </p:cNvSpPr>
          <p:nvPr>
            <p:ph idx="1"/>
          </p:nvPr>
        </p:nvSpPr>
        <p:spPr>
          <a:xfrm>
            <a:off x="6392583" y="2645922"/>
            <a:ext cx="4434721" cy="3710427"/>
          </a:xfrm>
        </p:spPr>
        <p:txBody>
          <a:bodyPr anchor="t">
            <a:normAutofit/>
          </a:bodyPr>
          <a:lstStyle/>
          <a:p>
            <a:pPr marL="0" indent="0">
              <a:buNone/>
            </a:pPr>
            <a:r>
              <a:rPr lang="en-US" sz="2000">
                <a:solidFill>
                  <a:schemeClr val="tx1">
                    <a:alpha val="80000"/>
                  </a:schemeClr>
                </a:solidFill>
              </a:rPr>
              <a:t>We start at index.js where you see App component is imported and is used with &lt;App&gt; as a child of another component &lt;React.StrictMode&gt;.</a:t>
            </a:r>
          </a:p>
          <a:p>
            <a:pPr marL="0" indent="0">
              <a:buNone/>
            </a:pPr>
            <a:endParaRPr lang="en-US" sz="2000">
              <a:solidFill>
                <a:schemeClr val="tx1">
                  <a:alpha val="80000"/>
                </a:schemeClr>
              </a:solidFill>
            </a:endParaRPr>
          </a:p>
          <a:p>
            <a:pPr marL="0" indent="0">
              <a:buNone/>
            </a:pPr>
            <a:r>
              <a:rPr lang="en-US" sz="2000">
                <a:solidFill>
                  <a:schemeClr val="tx1">
                    <a:alpha val="80000"/>
                  </a:schemeClr>
                </a:solidFill>
              </a:rPr>
              <a:t>These are passed into the function, ReactDOM.render() where it will render rom the root of the page.</a:t>
            </a:r>
          </a:p>
          <a:p>
            <a:pPr marL="0" indent="0">
              <a:buNone/>
            </a:pPr>
            <a:endParaRPr lang="en-US" sz="2000">
              <a:solidFill>
                <a:schemeClr val="tx1">
                  <a:alpha val="80000"/>
                </a:schemeClr>
              </a:solidFill>
            </a:endParaRP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21F64-DE73-7899-BEE2-4CF72C5BB4B2}"/>
              </a:ext>
            </a:extLst>
          </p:cNvPr>
          <p:cNvSpPr>
            <a:spLocks noGrp="1"/>
          </p:cNvSpPr>
          <p:nvPr>
            <p:ph type="title"/>
          </p:nvPr>
        </p:nvSpPr>
        <p:spPr>
          <a:xfrm>
            <a:off x="976746" y="3703975"/>
            <a:ext cx="4337858" cy="2398713"/>
          </a:xfrm>
        </p:spPr>
        <p:txBody>
          <a:bodyPr>
            <a:normAutofit/>
          </a:bodyPr>
          <a:lstStyle/>
          <a:p>
            <a:pPr algn="ctr"/>
            <a:r>
              <a:rPr lang="en-US" sz="4000"/>
              <a:t>Components (cont’d)</a:t>
            </a:r>
          </a:p>
        </p:txBody>
      </p:sp>
      <p:pic>
        <p:nvPicPr>
          <p:cNvPr id="7" name="Picture 6" descr="Graphical user interface, application&#10;&#10;Description automatically generated">
            <a:extLst>
              <a:ext uri="{FF2B5EF4-FFF2-40B4-BE49-F238E27FC236}">
                <a16:creationId xmlns:a16="http://schemas.microsoft.com/office/drawing/2014/main" id="{64B86F2F-8796-158C-6DB8-D854388F31C4}"/>
              </a:ext>
            </a:extLst>
          </p:cNvPr>
          <p:cNvPicPr>
            <a:picLocks noChangeAspect="1"/>
          </p:cNvPicPr>
          <p:nvPr/>
        </p:nvPicPr>
        <p:blipFill rotWithShape="1">
          <a:blip r:embed="rId2"/>
          <a:srcRect t="968" r="1" b="1"/>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a:extLst>
              <a:ext uri="{FF2B5EF4-FFF2-40B4-BE49-F238E27FC236}">
                <a16:creationId xmlns:a16="http://schemas.microsoft.com/office/drawing/2014/main" id="{11BE5C53-5D61-C351-8467-8223112DE705}"/>
              </a:ext>
            </a:extLst>
          </p:cNvPr>
          <p:cNvSpPr>
            <a:spLocks noGrp="1"/>
          </p:cNvSpPr>
          <p:nvPr>
            <p:ph idx="1"/>
          </p:nvPr>
        </p:nvSpPr>
        <p:spPr>
          <a:xfrm>
            <a:off x="6096000" y="3703975"/>
            <a:ext cx="5257800" cy="2398713"/>
          </a:xfrm>
        </p:spPr>
        <p:txBody>
          <a:bodyPr anchor="ctr">
            <a:normAutofit/>
          </a:bodyPr>
          <a:lstStyle/>
          <a:p>
            <a:pPr marL="0" indent="0">
              <a:buNone/>
            </a:pPr>
            <a:r>
              <a:rPr lang="en-US" sz="2000"/>
              <a:t>Let’s create another component.</a:t>
            </a:r>
          </a:p>
          <a:p>
            <a:pPr marL="0" indent="0">
              <a:buNone/>
            </a:pPr>
            <a:r>
              <a:rPr lang="en-US" sz="2000"/>
              <a:t>Under the ./src directory, create another directory called “components”</a:t>
            </a:r>
          </a:p>
          <a:p>
            <a:pPr marL="0" indent="0">
              <a:buNone/>
            </a:pPr>
            <a:endParaRPr lang="en-US" sz="2000"/>
          </a:p>
          <a:p>
            <a:pPr marL="0" indent="0">
              <a:buNone/>
            </a:pPr>
            <a:r>
              <a:rPr lang="en-US" sz="2000"/>
              <a:t>Let’s create a file called “name.js” where we’ll create just put a header that says, “My name is &lt;insert your name here&gt;”. </a:t>
            </a:r>
          </a:p>
        </p:txBody>
      </p:sp>
    </p:spTree>
    <p:extLst>
      <p:ext uri="{BB962C8B-B14F-4D97-AF65-F5344CB8AC3E}">
        <p14:creationId xmlns:p14="http://schemas.microsoft.com/office/powerpoint/2010/main" val="2228684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2D6E130-3027-41AD-BDB7-D8367A3C7327}"/>
              </a:ext>
            </a:extLst>
          </p:cNvPr>
          <p:cNvSpPr>
            <a:spLocks noGrp="1"/>
          </p:cNvSpPr>
          <p:nvPr>
            <p:ph type="title"/>
          </p:nvPr>
        </p:nvSpPr>
        <p:spPr>
          <a:xfrm>
            <a:off x="6392584" y="501651"/>
            <a:ext cx="4434720" cy="1716255"/>
          </a:xfrm>
        </p:spPr>
        <p:txBody>
          <a:bodyPr anchor="b">
            <a:normAutofit/>
          </a:bodyPr>
          <a:lstStyle/>
          <a:p>
            <a:r>
              <a:rPr lang="en-US" sz="5600"/>
              <a:t>Components (finale)</a:t>
            </a:r>
          </a:p>
        </p:txBody>
      </p:sp>
      <p:sp>
        <p:nvSpPr>
          <p:cNvPr id="18" name="Rectangle 17">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descr="A picture containing graphical user interface&#10;&#10;Description automatically generated">
            <a:extLst>
              <a:ext uri="{FF2B5EF4-FFF2-40B4-BE49-F238E27FC236}">
                <a16:creationId xmlns:a16="http://schemas.microsoft.com/office/drawing/2014/main" id="{EDECD0C9-2962-BA79-5FB8-0CD9F21A552C}"/>
              </a:ext>
            </a:extLst>
          </p:cNvPr>
          <p:cNvPicPr>
            <a:picLocks noChangeAspect="1"/>
          </p:cNvPicPr>
          <p:nvPr/>
        </p:nvPicPr>
        <p:blipFill>
          <a:blip r:embed="rId2"/>
          <a:stretch>
            <a:fillRect/>
          </a:stretch>
        </p:blipFill>
        <p:spPr>
          <a:xfrm>
            <a:off x="2255437" y="539762"/>
            <a:ext cx="2474760" cy="2468573"/>
          </a:xfrm>
          <a:prstGeom prst="rect">
            <a:avLst/>
          </a:prstGeom>
        </p:spPr>
      </p:pic>
      <p:sp>
        <p:nvSpPr>
          <p:cNvPr id="20" name="Rectangle 1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1FA0C198-94F2-070F-3763-4490FCCD62A9}"/>
              </a:ext>
            </a:extLst>
          </p:cNvPr>
          <p:cNvSpPr>
            <a:spLocks noGrp="1"/>
          </p:cNvSpPr>
          <p:nvPr>
            <p:ph idx="1"/>
          </p:nvPr>
        </p:nvSpPr>
        <p:spPr>
          <a:xfrm>
            <a:off x="6392583" y="2645922"/>
            <a:ext cx="4434721" cy="3710427"/>
          </a:xfrm>
        </p:spPr>
        <p:txBody>
          <a:bodyPr anchor="t">
            <a:normAutofit/>
          </a:bodyPr>
          <a:lstStyle/>
          <a:p>
            <a:pPr marL="0" indent="0">
              <a:buNone/>
            </a:pPr>
            <a:r>
              <a:rPr lang="en-US" sz="2000"/>
              <a:t>When we create JSX elements, all properties should be in camel notation.</a:t>
            </a:r>
          </a:p>
          <a:p>
            <a:pPr marL="0" indent="0">
              <a:buNone/>
            </a:pPr>
            <a:r>
              <a:rPr lang="en-US" sz="2000"/>
              <a:t>	- Let’s give the h1 a </a:t>
            </a:r>
            <a:r>
              <a:rPr lang="en-US" sz="2000" b="1"/>
              <a:t>className</a:t>
            </a:r>
            <a:r>
              <a:rPr lang="en-US" sz="2000"/>
              <a:t> of “introduction”</a:t>
            </a:r>
          </a:p>
          <a:p>
            <a:pPr marL="0" indent="0">
              <a:buNone/>
            </a:pPr>
            <a:endParaRPr lang="en-US" sz="2000"/>
          </a:p>
          <a:p>
            <a:pPr marL="0" indent="0">
              <a:buNone/>
            </a:pPr>
            <a:r>
              <a:rPr lang="en-US" sz="2000"/>
              <a:t>Finally, we’ll import it as a component inside our app component in app.js right above the </a:t>
            </a:r>
            <a:r>
              <a:rPr lang="en-US" sz="2000" i="1"/>
              <a:t>img</a:t>
            </a:r>
            <a:r>
              <a:rPr lang="en-US" sz="2000"/>
              <a:t> element. </a:t>
            </a:r>
          </a:p>
          <a:p>
            <a:pPr marL="0" indent="0">
              <a:buNone/>
            </a:pPr>
            <a:endParaRPr lang="en-US" sz="2000"/>
          </a:p>
        </p:txBody>
      </p:sp>
      <p:pic>
        <p:nvPicPr>
          <p:cNvPr id="9" name="Picture 8" descr="A screenshot of a computer&#10;&#10;Description automatically generated with medium confidence">
            <a:extLst>
              <a:ext uri="{FF2B5EF4-FFF2-40B4-BE49-F238E27FC236}">
                <a16:creationId xmlns:a16="http://schemas.microsoft.com/office/drawing/2014/main" id="{62743E60-322C-FC90-59B1-4E40B519D658}"/>
              </a:ext>
            </a:extLst>
          </p:cNvPr>
          <p:cNvPicPr>
            <a:picLocks noChangeAspect="1"/>
          </p:cNvPicPr>
          <p:nvPr/>
        </p:nvPicPr>
        <p:blipFill>
          <a:blip r:embed="rId3"/>
          <a:stretch>
            <a:fillRect/>
          </a:stretch>
        </p:blipFill>
        <p:spPr>
          <a:xfrm>
            <a:off x="654351" y="4277265"/>
            <a:ext cx="4281815" cy="1584270"/>
          </a:xfrm>
          <a:prstGeom prst="rect">
            <a:avLst/>
          </a:prstGeom>
        </p:spPr>
      </p:pic>
      <p:cxnSp>
        <p:nvCxnSpPr>
          <p:cNvPr id="22" name="Straight Connector 2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950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C5C24D-64C8-5F88-035E-6B406FEEAAEB}"/>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Deeper Dive into JSX</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ADD2ACA5-DB7E-01D2-7337-5ADEE4EC9F55}"/>
              </a:ext>
            </a:extLst>
          </p:cNvPr>
          <p:cNvSpPr>
            <a:spLocks noGrp="1"/>
          </p:cNvSpPr>
          <p:nvPr>
            <p:ph idx="1"/>
          </p:nvPr>
        </p:nvSpPr>
        <p:spPr>
          <a:xfrm>
            <a:off x="6297233" y="518400"/>
            <a:ext cx="4771607" cy="5837949"/>
          </a:xfrm>
        </p:spPr>
        <p:txBody>
          <a:bodyPr anchor="ctr">
            <a:normAutofit/>
          </a:bodyPr>
          <a:lstStyle/>
          <a:p>
            <a:pPr marL="0" indent="0">
              <a:buNone/>
            </a:pPr>
            <a:r>
              <a:rPr lang="en-US" sz="2000" dirty="0">
                <a:solidFill>
                  <a:schemeClr val="tx1">
                    <a:alpha val="80000"/>
                  </a:schemeClr>
                </a:solidFill>
              </a:rPr>
              <a:t>We’ve learned that React organizes itself into </a:t>
            </a:r>
            <a:r>
              <a:rPr lang="en-US" sz="2000" b="1" dirty="0">
                <a:solidFill>
                  <a:schemeClr val="tx1">
                    <a:alpha val="80000"/>
                  </a:schemeClr>
                </a:solidFill>
              </a:rPr>
              <a:t>functional components </a:t>
            </a:r>
            <a:r>
              <a:rPr lang="en-US" sz="2000" dirty="0">
                <a:solidFill>
                  <a:schemeClr val="tx1">
                    <a:alpha val="80000"/>
                  </a:schemeClr>
                </a:solidFill>
              </a:rPr>
              <a:t>that </a:t>
            </a:r>
            <a:r>
              <a:rPr lang="en-US" sz="2000" b="1" dirty="0">
                <a:solidFill>
                  <a:schemeClr val="tx1">
                    <a:alpha val="80000"/>
                  </a:schemeClr>
                </a:solidFill>
              </a:rPr>
              <a:t>returns JSX values </a:t>
            </a:r>
            <a:r>
              <a:rPr lang="en-US" sz="2000" dirty="0">
                <a:solidFill>
                  <a:schemeClr val="tx1">
                    <a:alpha val="80000"/>
                  </a:schemeClr>
                </a:solidFill>
              </a:rPr>
              <a:t>to be rendered on the DOM. But we’re using HTML inside JavaScript, so what really is JSX? </a:t>
            </a:r>
          </a:p>
          <a:p>
            <a:pPr marL="0" indent="0">
              <a:buNone/>
            </a:pPr>
            <a:endParaRPr lang="en-US" sz="2000" dirty="0">
              <a:solidFill>
                <a:schemeClr val="tx1">
                  <a:alpha val="80000"/>
                </a:schemeClr>
              </a:solidFill>
            </a:endParaRPr>
          </a:p>
          <a:p>
            <a:pPr marL="0" indent="0">
              <a:buNone/>
            </a:pPr>
            <a:r>
              <a:rPr lang="en-US" sz="2000" dirty="0">
                <a:solidFill>
                  <a:schemeClr val="tx1">
                    <a:alpha val="80000"/>
                  </a:schemeClr>
                </a:solidFill>
              </a:rPr>
              <a:t>Essentially, </a:t>
            </a:r>
          </a:p>
          <a:p>
            <a:pPr marL="0" indent="0">
              <a:buNone/>
            </a:pPr>
            <a:r>
              <a:rPr lang="en-US" sz="2000" dirty="0">
                <a:solidFill>
                  <a:schemeClr val="tx1">
                    <a:alpha val="80000"/>
                  </a:schemeClr>
                </a:solidFill>
              </a:rPr>
              <a:t>&lt;h1 </a:t>
            </a:r>
            <a:r>
              <a:rPr lang="en-US" sz="2000" dirty="0" err="1">
                <a:solidFill>
                  <a:schemeClr val="tx1">
                    <a:alpha val="80000"/>
                  </a:schemeClr>
                </a:solidFill>
              </a:rPr>
              <a:t>className</a:t>
            </a:r>
            <a:r>
              <a:rPr lang="en-US" sz="2000" dirty="0">
                <a:solidFill>
                  <a:schemeClr val="tx1">
                    <a:alpha val="80000"/>
                  </a:schemeClr>
                </a:solidFill>
              </a:rPr>
              <a:t>=“introduction”&gt;My name is Bob&lt;/h1&gt;</a:t>
            </a:r>
          </a:p>
          <a:p>
            <a:pPr marL="0" indent="0">
              <a:buNone/>
            </a:pPr>
            <a:r>
              <a:rPr lang="en-US" sz="2000" dirty="0">
                <a:solidFill>
                  <a:schemeClr val="tx1">
                    <a:alpha val="80000"/>
                  </a:schemeClr>
                </a:solidFill>
              </a:rPr>
              <a:t>Is this...</a:t>
            </a:r>
          </a:p>
          <a:p>
            <a:pPr marL="0" indent="0">
              <a:buNone/>
            </a:pPr>
            <a:r>
              <a:rPr lang="en-US" sz="2000" dirty="0" err="1">
                <a:solidFill>
                  <a:schemeClr val="tx1">
                    <a:alpha val="80000"/>
                  </a:schemeClr>
                </a:solidFill>
              </a:rPr>
              <a:t>React.createElement</a:t>
            </a:r>
            <a:r>
              <a:rPr lang="en-US" sz="2000" dirty="0">
                <a:solidFill>
                  <a:schemeClr val="tx1">
                    <a:alpha val="80000"/>
                  </a:schemeClr>
                </a:solidFill>
              </a:rPr>
              <a:t>(“h1”, {</a:t>
            </a:r>
            <a:r>
              <a:rPr lang="en-US" sz="2000" dirty="0" err="1">
                <a:solidFill>
                  <a:schemeClr val="tx1">
                    <a:alpha val="80000"/>
                  </a:schemeClr>
                </a:solidFill>
              </a:rPr>
              <a:t>className</a:t>
            </a:r>
            <a:r>
              <a:rPr lang="en-US" sz="2000" dirty="0">
                <a:solidFill>
                  <a:schemeClr val="tx1">
                    <a:alpha val="80000"/>
                  </a:schemeClr>
                </a:solidFill>
              </a:rPr>
              <a:t>: “introduction”}, “My name is Bob”);</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95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dissolv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EE261-2E39-0590-A31E-084B4FCAFC2C}"/>
              </a:ext>
            </a:extLst>
          </p:cNvPr>
          <p:cNvSpPr>
            <a:spLocks noGrp="1"/>
          </p:cNvSpPr>
          <p:nvPr>
            <p:ph type="title"/>
          </p:nvPr>
        </p:nvSpPr>
        <p:spPr>
          <a:xfrm>
            <a:off x="803775" y="1106007"/>
            <a:ext cx="10550025" cy="1182927"/>
          </a:xfrm>
        </p:spPr>
        <p:txBody>
          <a:bodyPr anchor="b">
            <a:normAutofit/>
          </a:bodyPr>
          <a:lstStyle/>
          <a:p>
            <a:r>
              <a:rPr lang="en-US" sz="5600"/>
              <a:t>Deeper Dive into JSX (finale)</a:t>
            </a:r>
          </a:p>
        </p:txBody>
      </p:sp>
      <p:cxnSp>
        <p:nvCxnSpPr>
          <p:cNvPr id="21"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17A622-AE00-DB08-C336-FC0FA0F4547E}"/>
              </a:ext>
            </a:extLst>
          </p:cNvPr>
          <p:cNvSpPr>
            <a:spLocks noGrp="1"/>
          </p:cNvSpPr>
          <p:nvPr>
            <p:ph idx="1"/>
          </p:nvPr>
        </p:nvSpPr>
        <p:spPr>
          <a:xfrm>
            <a:off x="803775" y="2598947"/>
            <a:ext cx="10550025" cy="3677348"/>
          </a:xfrm>
        </p:spPr>
        <p:txBody>
          <a:bodyPr anchor="t">
            <a:normAutofit/>
          </a:bodyPr>
          <a:lstStyle/>
          <a:p>
            <a:pPr marL="0" indent="0">
              <a:buNone/>
            </a:pPr>
            <a:r>
              <a:rPr lang="en-US" sz="2000" dirty="0">
                <a:solidFill>
                  <a:schemeClr val="tx1">
                    <a:alpha val="80000"/>
                  </a:schemeClr>
                </a:solidFill>
              </a:rPr>
              <a:t>However, our HTML tree often than not, will always be large, so by invoking the </a:t>
            </a:r>
            <a:r>
              <a:rPr lang="en-US" sz="2000" dirty="0" err="1">
                <a:solidFill>
                  <a:schemeClr val="tx1">
                    <a:alpha val="80000"/>
                  </a:schemeClr>
                </a:solidFill>
              </a:rPr>
              <a:t>createElement</a:t>
            </a:r>
            <a:r>
              <a:rPr lang="en-US" sz="2000" dirty="0">
                <a:solidFill>
                  <a:schemeClr val="tx1">
                    <a:alpha val="80000"/>
                  </a:schemeClr>
                </a:solidFill>
              </a:rPr>
              <a:t> method may get a little messy. The h1 </a:t>
            </a:r>
          </a:p>
          <a:p>
            <a:pPr marL="0" indent="0">
              <a:buNone/>
            </a:pPr>
            <a:endParaRPr lang="en-US" sz="2000" dirty="0">
              <a:solidFill>
                <a:schemeClr val="tx1">
                  <a:alpha val="80000"/>
                </a:schemeClr>
              </a:solidFill>
            </a:endParaRPr>
          </a:p>
          <a:p>
            <a:pPr marL="0" indent="0">
              <a:buNone/>
            </a:pPr>
            <a:r>
              <a:rPr lang="en-US" sz="2000" dirty="0" err="1">
                <a:solidFill>
                  <a:schemeClr val="tx1">
                    <a:alpha val="80000"/>
                  </a:schemeClr>
                </a:solidFill>
              </a:rPr>
              <a:t>React.createElement</a:t>
            </a:r>
            <a:r>
              <a:rPr lang="en-US" sz="2000" dirty="0">
                <a:solidFill>
                  <a:schemeClr val="tx1">
                    <a:alpha val="80000"/>
                  </a:schemeClr>
                </a:solidFill>
              </a:rPr>
              <a:t>(“div”, {</a:t>
            </a:r>
            <a:r>
              <a:rPr lang="en-US" sz="2000" dirty="0" err="1">
                <a:solidFill>
                  <a:schemeClr val="tx1">
                    <a:alpha val="80000"/>
                  </a:schemeClr>
                </a:solidFill>
              </a:rPr>
              <a:t>className</a:t>
            </a:r>
            <a:r>
              <a:rPr lang="en-US" sz="2000" dirty="0">
                <a:solidFill>
                  <a:schemeClr val="tx1">
                    <a:alpha val="80000"/>
                  </a:schemeClr>
                </a:solidFill>
              </a:rPr>
              <a:t>: “intro-container”}, </a:t>
            </a:r>
          </a:p>
          <a:p>
            <a:pPr marL="0" indent="0">
              <a:buNone/>
            </a:pPr>
            <a:r>
              <a:rPr lang="en-US" sz="2000" dirty="0">
                <a:solidFill>
                  <a:schemeClr val="tx1">
                    <a:alpha val="80000"/>
                  </a:schemeClr>
                </a:solidFill>
              </a:rPr>
              <a:t>	</a:t>
            </a:r>
            <a:r>
              <a:rPr lang="en-US" sz="2000" dirty="0" err="1">
                <a:solidFill>
                  <a:schemeClr val="tx1">
                    <a:alpha val="80000"/>
                  </a:schemeClr>
                </a:solidFill>
              </a:rPr>
              <a:t>React.createElement</a:t>
            </a:r>
            <a:r>
              <a:rPr lang="en-US" sz="2000" dirty="0">
                <a:solidFill>
                  <a:schemeClr val="tx1">
                    <a:alpha val="80000"/>
                  </a:schemeClr>
                </a:solidFill>
              </a:rPr>
              <a:t>(“h1”, {</a:t>
            </a:r>
            <a:r>
              <a:rPr lang="en-US" sz="2000" dirty="0" err="1">
                <a:solidFill>
                  <a:schemeClr val="tx1">
                    <a:alpha val="80000"/>
                  </a:schemeClr>
                </a:solidFill>
              </a:rPr>
              <a:t>className</a:t>
            </a:r>
            <a:r>
              <a:rPr lang="en-US" sz="2000" dirty="0">
                <a:solidFill>
                  <a:schemeClr val="tx1">
                    <a:alpha val="80000"/>
                  </a:schemeClr>
                </a:solidFill>
              </a:rPr>
              <a:t>: “introduction”}, “My name is Bob”));</a:t>
            </a:r>
          </a:p>
          <a:p>
            <a:pPr marL="0" indent="0">
              <a:buNone/>
            </a:pPr>
            <a:endParaRPr lang="en-US" sz="2000" dirty="0">
              <a:solidFill>
                <a:schemeClr val="tx1">
                  <a:alpha val="80000"/>
                </a:schemeClr>
              </a:solidFill>
            </a:endParaRPr>
          </a:p>
          <a:p>
            <a:pPr marL="0" indent="0">
              <a:buNone/>
            </a:pPr>
            <a:endParaRPr lang="en-US" sz="2000" dirty="0">
              <a:solidFill>
                <a:schemeClr val="tx1">
                  <a:alpha val="80000"/>
                </a:schemeClr>
              </a:solidFill>
            </a:endParaRPr>
          </a:p>
          <a:p>
            <a:pPr marL="0" indent="0">
              <a:buNone/>
            </a:pPr>
            <a:r>
              <a:rPr lang="en-US" sz="2000" dirty="0">
                <a:solidFill>
                  <a:schemeClr val="tx1">
                    <a:alpha val="80000"/>
                  </a:schemeClr>
                </a:solidFill>
              </a:rPr>
              <a:t>JSX was designed to avoid this messiness and complexity and merge HTML and JavaScript together for a smoother workflow.</a:t>
            </a:r>
          </a:p>
        </p:txBody>
      </p:sp>
      <p:grpSp>
        <p:nvGrpSpPr>
          <p:cNvPr id="22" name="Group 11">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Tree>
    <p:extLst>
      <p:ext uri="{BB962C8B-B14F-4D97-AF65-F5344CB8AC3E}">
        <p14:creationId xmlns:p14="http://schemas.microsoft.com/office/powerpoint/2010/main" val="312609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4" name="Picture 3" descr="A screenshot of a computer&#10;&#10;Description automatically generated with medium confidence">
            <a:extLst>
              <a:ext uri="{FF2B5EF4-FFF2-40B4-BE49-F238E27FC236}">
                <a16:creationId xmlns:a16="http://schemas.microsoft.com/office/drawing/2014/main" id="{A8EA6A8B-4DAE-E1EC-A437-CDF2D2C75168}"/>
              </a:ext>
            </a:extLst>
          </p:cNvPr>
          <p:cNvPicPr>
            <a:picLocks noChangeAspect="1"/>
          </p:cNvPicPr>
          <p:nvPr/>
        </p:nvPicPr>
        <p:blipFill>
          <a:blip r:embed="rId2"/>
          <a:stretch>
            <a:fillRect/>
          </a:stretch>
        </p:blipFill>
        <p:spPr>
          <a:xfrm>
            <a:off x="320040" y="336145"/>
            <a:ext cx="11548872" cy="4273080"/>
          </a:xfrm>
          <a:prstGeom prst="rect">
            <a:avLst/>
          </a:prstGeom>
        </p:spPr>
      </p:pic>
      <p:sp>
        <p:nvSpPr>
          <p:cNvPr id="11" name="Rectangle 10">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5C8D31-18DD-2E1C-F171-8A14BC32932B}"/>
              </a:ext>
            </a:extLst>
          </p:cNvPr>
          <p:cNvSpPr>
            <a:spLocks noGrp="1"/>
          </p:cNvSpPr>
          <p:nvPr>
            <p:ph type="title"/>
          </p:nvPr>
        </p:nvSpPr>
        <p:spPr>
          <a:xfrm>
            <a:off x="841248" y="5010912"/>
            <a:ext cx="2889504" cy="1344168"/>
          </a:xfrm>
        </p:spPr>
        <p:txBody>
          <a:bodyPr anchor="ctr">
            <a:normAutofit/>
          </a:bodyPr>
          <a:lstStyle/>
          <a:p>
            <a:r>
              <a:rPr lang="en-US" sz="2600">
                <a:solidFill>
                  <a:schemeClr val="bg1"/>
                </a:solidFill>
              </a:rPr>
              <a:t>Passing Props</a:t>
            </a:r>
          </a:p>
        </p:txBody>
      </p:sp>
      <p:cxnSp>
        <p:nvCxnSpPr>
          <p:cNvPr id="13" name="Straight Connector 12">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6F6406-FD11-1D51-5A92-1E8EF5CD2EDC}"/>
              </a:ext>
            </a:extLst>
          </p:cNvPr>
          <p:cNvSpPr>
            <a:spLocks noGrp="1"/>
          </p:cNvSpPr>
          <p:nvPr>
            <p:ph idx="1"/>
          </p:nvPr>
        </p:nvSpPr>
        <p:spPr>
          <a:xfrm>
            <a:off x="4379976" y="5010912"/>
            <a:ext cx="6976872" cy="1344168"/>
          </a:xfrm>
        </p:spPr>
        <p:txBody>
          <a:bodyPr anchor="ctr">
            <a:normAutofit/>
          </a:bodyPr>
          <a:lstStyle/>
          <a:p>
            <a:pPr marL="0" indent="0">
              <a:buNone/>
            </a:pPr>
            <a:r>
              <a:rPr lang="en-US" sz="1700">
                <a:solidFill>
                  <a:schemeClr val="bg1"/>
                </a:solidFill>
              </a:rPr>
              <a:t>What if we want to dynamically change the names? Well, we can pass the name through a property and use that value in our name component.</a:t>
            </a:r>
          </a:p>
          <a:p>
            <a:pPr marL="0" indent="0">
              <a:buNone/>
            </a:pPr>
            <a:endParaRPr lang="en-US" sz="1700">
              <a:solidFill>
                <a:schemeClr val="bg1"/>
              </a:solidFill>
            </a:endParaRPr>
          </a:p>
        </p:txBody>
      </p:sp>
    </p:spTree>
    <p:extLst>
      <p:ext uri="{BB962C8B-B14F-4D97-AF65-F5344CB8AC3E}">
        <p14:creationId xmlns:p14="http://schemas.microsoft.com/office/powerpoint/2010/main" val="146595346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5" name="Picture 4" descr="A screenshot of a computer&#10;&#10;Description automatically generated with medium confidence">
            <a:extLst>
              <a:ext uri="{FF2B5EF4-FFF2-40B4-BE49-F238E27FC236}">
                <a16:creationId xmlns:a16="http://schemas.microsoft.com/office/drawing/2014/main" id="{19D8AF9E-0A9C-0D38-9E3B-7EDAD94C81FC}"/>
              </a:ext>
            </a:extLst>
          </p:cNvPr>
          <p:cNvPicPr>
            <a:picLocks noChangeAspect="1"/>
          </p:cNvPicPr>
          <p:nvPr/>
        </p:nvPicPr>
        <p:blipFill>
          <a:blip r:embed="rId2"/>
          <a:stretch>
            <a:fillRect/>
          </a:stretch>
        </p:blipFill>
        <p:spPr>
          <a:xfrm>
            <a:off x="320040" y="336145"/>
            <a:ext cx="11548872" cy="4273080"/>
          </a:xfrm>
          <a:prstGeom prst="rect">
            <a:avLst/>
          </a:prstGeom>
        </p:spPr>
      </p:pic>
      <p:sp>
        <p:nvSpPr>
          <p:cNvPr id="17" name="Rectangle 11">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800E81-C5B1-F8F4-D961-63B25A1C15A2}"/>
              </a:ext>
            </a:extLst>
          </p:cNvPr>
          <p:cNvSpPr>
            <a:spLocks noGrp="1"/>
          </p:cNvSpPr>
          <p:nvPr>
            <p:ph type="title"/>
          </p:nvPr>
        </p:nvSpPr>
        <p:spPr>
          <a:xfrm>
            <a:off x="841248" y="5010912"/>
            <a:ext cx="2889504" cy="1344168"/>
          </a:xfrm>
        </p:spPr>
        <p:txBody>
          <a:bodyPr anchor="ctr">
            <a:normAutofit/>
          </a:bodyPr>
          <a:lstStyle/>
          <a:p>
            <a:r>
              <a:rPr lang="en-US" sz="2600">
                <a:solidFill>
                  <a:schemeClr val="bg1"/>
                </a:solidFill>
              </a:rPr>
              <a:t>Passing Props (finale)</a:t>
            </a:r>
          </a:p>
        </p:txBody>
      </p:sp>
      <p:cxnSp>
        <p:nvCxnSpPr>
          <p:cNvPr id="18" name="Straight Connector 13">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369711-F4CE-A42D-D52E-11D38A454747}"/>
              </a:ext>
            </a:extLst>
          </p:cNvPr>
          <p:cNvSpPr>
            <a:spLocks noGrp="1"/>
          </p:cNvSpPr>
          <p:nvPr>
            <p:ph idx="1"/>
          </p:nvPr>
        </p:nvSpPr>
        <p:spPr>
          <a:xfrm>
            <a:off x="4379976" y="5010912"/>
            <a:ext cx="6976872" cy="1344168"/>
          </a:xfrm>
        </p:spPr>
        <p:txBody>
          <a:bodyPr anchor="ctr">
            <a:normAutofit fontScale="92500" lnSpcReduction="10000"/>
          </a:bodyPr>
          <a:lstStyle/>
          <a:p>
            <a:pPr marL="0" indent="0">
              <a:buNone/>
            </a:pPr>
            <a:r>
              <a:rPr lang="en-US" sz="1600">
                <a:solidFill>
                  <a:schemeClr val="bg1"/>
                </a:solidFill>
              </a:rPr>
              <a:t>We can use that prop anywhere by calling {props.propName} in our function. </a:t>
            </a:r>
          </a:p>
          <a:p>
            <a:pPr marL="0" indent="0">
              <a:buNone/>
            </a:pPr>
            <a:r>
              <a:rPr lang="en-US" sz="1600">
                <a:solidFill>
                  <a:schemeClr val="bg1"/>
                </a:solidFill>
              </a:rPr>
              <a:t>We’ll use the property name called “name” and assign it a value of our name in our name component we imported in app.js</a:t>
            </a:r>
          </a:p>
          <a:p>
            <a:pPr marL="0" indent="0">
              <a:buNone/>
            </a:pPr>
            <a:r>
              <a:rPr lang="en-US" sz="1600">
                <a:solidFill>
                  <a:schemeClr val="bg1"/>
                </a:solidFill>
              </a:rPr>
              <a:t>We’ll finally call {props.name} where we want to insert our name in our h1 tag.</a:t>
            </a:r>
          </a:p>
        </p:txBody>
      </p:sp>
    </p:spTree>
    <p:extLst>
      <p:ext uri="{BB962C8B-B14F-4D97-AF65-F5344CB8AC3E}">
        <p14:creationId xmlns:p14="http://schemas.microsoft.com/office/powerpoint/2010/main" val="360530682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D4CC7-E301-D98C-5C2B-353FB017CE2D}"/>
              </a:ext>
            </a:extLst>
          </p:cNvPr>
          <p:cNvSpPr>
            <a:spLocks noGrp="1"/>
          </p:cNvSpPr>
          <p:nvPr>
            <p:ph type="title"/>
          </p:nvPr>
        </p:nvSpPr>
        <p:spPr>
          <a:xfrm>
            <a:off x="803775" y="1106007"/>
            <a:ext cx="10550025" cy="1182927"/>
          </a:xfrm>
        </p:spPr>
        <p:txBody>
          <a:bodyPr anchor="b">
            <a:normAutofit/>
          </a:bodyPr>
          <a:lstStyle/>
          <a:p>
            <a:r>
              <a:rPr lang="en-US" sz="5600"/>
              <a:t>Passing Props Tip</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D3E8EA-2493-EB5A-D593-1BAD9C77BCCE}"/>
              </a:ext>
            </a:extLst>
          </p:cNvPr>
          <p:cNvSpPr>
            <a:spLocks noGrp="1"/>
          </p:cNvSpPr>
          <p:nvPr>
            <p:ph idx="1"/>
          </p:nvPr>
        </p:nvSpPr>
        <p:spPr>
          <a:xfrm>
            <a:off x="803775" y="2598947"/>
            <a:ext cx="10550025" cy="3677348"/>
          </a:xfrm>
        </p:spPr>
        <p:txBody>
          <a:bodyPr anchor="t">
            <a:normAutofit/>
          </a:bodyPr>
          <a:lstStyle/>
          <a:p>
            <a:pPr marL="0" indent="0">
              <a:buNone/>
            </a:pPr>
            <a:r>
              <a:rPr lang="en-US" sz="2000" dirty="0">
                <a:solidFill>
                  <a:schemeClr val="tx1">
                    <a:alpha val="80000"/>
                  </a:schemeClr>
                </a:solidFill>
              </a:rPr>
              <a:t>Using </a:t>
            </a:r>
            <a:r>
              <a:rPr lang="en-US" sz="2000" dirty="0" err="1">
                <a:solidFill>
                  <a:schemeClr val="tx1">
                    <a:alpha val="80000"/>
                  </a:schemeClr>
                </a:solidFill>
              </a:rPr>
              <a:t>Ecma</a:t>
            </a:r>
            <a:r>
              <a:rPr lang="en-US" sz="2000" dirty="0">
                <a:solidFill>
                  <a:schemeClr val="tx1">
                    <a:alpha val="80000"/>
                  </a:schemeClr>
                </a:solidFill>
              </a:rPr>
              <a:t> Script 6 (ES6), we can use object </a:t>
            </a:r>
            <a:r>
              <a:rPr lang="en-US" sz="2000" dirty="0" err="1">
                <a:solidFill>
                  <a:schemeClr val="tx1">
                    <a:alpha val="80000"/>
                  </a:schemeClr>
                </a:solidFill>
              </a:rPr>
              <a:t>destructuring</a:t>
            </a:r>
            <a:r>
              <a:rPr lang="en-US" sz="2000" dirty="0">
                <a:solidFill>
                  <a:schemeClr val="tx1">
                    <a:alpha val="80000"/>
                  </a:schemeClr>
                </a:solidFill>
              </a:rPr>
              <a:t> and where we can use the name of our property directly as a variable in our functional component. </a:t>
            </a:r>
          </a:p>
          <a:p>
            <a:pPr marL="0" indent="0">
              <a:buNone/>
            </a:pPr>
            <a:endParaRPr lang="en-US" sz="2000" dirty="0">
              <a:solidFill>
                <a:schemeClr val="tx1">
                  <a:alpha val="80000"/>
                </a:schemeClr>
              </a:solidFill>
            </a:endParaRPr>
          </a:p>
          <a:p>
            <a:pPr marL="0" indent="0" algn="ctr">
              <a:buNone/>
            </a:pPr>
            <a:r>
              <a:rPr lang="en-US" sz="2000" dirty="0">
                <a:solidFill>
                  <a:schemeClr val="tx1">
                    <a:alpha val="80000"/>
                  </a:schemeClr>
                </a:solidFill>
              </a:rPr>
              <a:t>&lt;</a:t>
            </a:r>
            <a:r>
              <a:rPr lang="en-US" sz="2000" dirty="0" err="1">
                <a:solidFill>
                  <a:schemeClr val="tx1">
                    <a:alpha val="80000"/>
                  </a:schemeClr>
                </a:solidFill>
              </a:rPr>
              <a:t>MyComponent</a:t>
            </a:r>
            <a:r>
              <a:rPr lang="en-US" sz="2000" dirty="0">
                <a:solidFill>
                  <a:schemeClr val="tx1">
                    <a:alpha val="80000"/>
                  </a:schemeClr>
                </a:solidFill>
              </a:rPr>
              <a:t>   </a:t>
            </a:r>
            <a:r>
              <a:rPr lang="en-US" sz="2000" dirty="0">
                <a:solidFill>
                  <a:srgbClr val="0070C0">
                    <a:alpha val="80000"/>
                  </a:srgbClr>
                </a:solidFill>
              </a:rPr>
              <a:t>name</a:t>
            </a:r>
            <a:r>
              <a:rPr lang="en-US" sz="2000" dirty="0">
                <a:solidFill>
                  <a:schemeClr val="tx1">
                    <a:alpha val="80000"/>
                  </a:schemeClr>
                </a:solidFill>
              </a:rPr>
              <a:t>=“Bob”   </a:t>
            </a:r>
            <a:r>
              <a:rPr lang="en-US" sz="2000" dirty="0">
                <a:solidFill>
                  <a:srgbClr val="FF0000">
                    <a:alpha val="80000"/>
                  </a:srgbClr>
                </a:solidFill>
              </a:rPr>
              <a:t>age</a:t>
            </a:r>
            <a:r>
              <a:rPr lang="en-US" sz="2000" dirty="0">
                <a:solidFill>
                  <a:schemeClr val="tx1">
                    <a:alpha val="80000"/>
                  </a:schemeClr>
                </a:solidFill>
              </a:rPr>
              <a:t>=6/&gt;</a:t>
            </a:r>
          </a:p>
          <a:p>
            <a:pPr marL="0" indent="0">
              <a:buNone/>
            </a:pPr>
            <a:endParaRPr lang="en-US" sz="2000" dirty="0">
              <a:solidFill>
                <a:schemeClr val="tx1">
                  <a:alpha val="80000"/>
                </a:schemeClr>
              </a:solidFill>
            </a:endParaRPr>
          </a:p>
          <a:p>
            <a:pPr marL="0" indent="0">
              <a:buNone/>
            </a:pPr>
            <a:r>
              <a:rPr lang="en-US" sz="2000" dirty="0">
                <a:solidFill>
                  <a:schemeClr val="tx1">
                    <a:alpha val="80000"/>
                  </a:schemeClr>
                </a:solidFill>
              </a:rPr>
              <a:t>export default function </a:t>
            </a:r>
            <a:r>
              <a:rPr lang="en-US" sz="2000" dirty="0" err="1">
                <a:solidFill>
                  <a:schemeClr val="tx1">
                    <a:alpha val="80000"/>
                  </a:schemeClr>
                </a:solidFill>
              </a:rPr>
              <a:t>MyComponent</a:t>
            </a:r>
            <a:r>
              <a:rPr lang="en-US" sz="2000" dirty="0">
                <a:solidFill>
                  <a:schemeClr val="tx1">
                    <a:alpha val="80000"/>
                  </a:schemeClr>
                </a:solidFill>
              </a:rPr>
              <a:t>({ </a:t>
            </a:r>
            <a:r>
              <a:rPr lang="en-US" sz="2000" dirty="0">
                <a:solidFill>
                  <a:srgbClr val="0070C0">
                    <a:alpha val="80000"/>
                  </a:srgbClr>
                </a:solidFill>
              </a:rPr>
              <a:t>name</a:t>
            </a:r>
            <a:r>
              <a:rPr lang="en-US" sz="2000" dirty="0">
                <a:solidFill>
                  <a:schemeClr val="tx1">
                    <a:alpha val="80000"/>
                  </a:schemeClr>
                </a:solidFill>
              </a:rPr>
              <a:t>, </a:t>
            </a:r>
            <a:r>
              <a:rPr lang="en-US" sz="2000" dirty="0">
                <a:solidFill>
                  <a:srgbClr val="FF0000">
                    <a:alpha val="80000"/>
                  </a:srgbClr>
                </a:solidFill>
              </a:rPr>
              <a:t>age</a:t>
            </a:r>
            <a:r>
              <a:rPr lang="en-US" sz="2000" dirty="0">
                <a:solidFill>
                  <a:schemeClr val="tx1">
                    <a:alpha val="80000"/>
                  </a:schemeClr>
                </a:solidFill>
              </a:rPr>
              <a:t> }) {</a:t>
            </a:r>
          </a:p>
          <a:p>
            <a:pPr marL="0" indent="0">
              <a:buNone/>
            </a:pPr>
            <a:r>
              <a:rPr lang="en-US" sz="2000" dirty="0">
                <a:solidFill>
                  <a:schemeClr val="tx1">
                    <a:alpha val="80000"/>
                  </a:schemeClr>
                </a:solidFill>
              </a:rPr>
              <a:t>	const text = Bob + “ is ” + age + “ years old! ”;  // “Bob is 6 years is old!”</a:t>
            </a:r>
          </a:p>
          <a:p>
            <a:pPr marL="0" indent="0">
              <a:buNone/>
            </a:pPr>
            <a:r>
              <a:rPr lang="en-US" sz="2000" dirty="0">
                <a:solidFill>
                  <a:schemeClr val="tx1">
                    <a:alpha val="80000"/>
                  </a:schemeClr>
                </a:solidFill>
              </a:rPr>
              <a:t>	…</a:t>
            </a:r>
          </a:p>
          <a:p>
            <a:pPr marL="0" indent="0">
              <a:buNone/>
            </a:pPr>
            <a:r>
              <a:rPr lang="en-US" sz="2000" dirty="0">
                <a:solidFill>
                  <a:schemeClr val="tx1">
                    <a:alpha val="80000"/>
                  </a:schemeClr>
                </a:solidFill>
              </a:rPr>
              <a:t>) </a:t>
            </a:r>
          </a:p>
          <a:p>
            <a:pPr marL="0" indent="0">
              <a:buNone/>
            </a:pPr>
            <a:endParaRPr lang="en-US" sz="2000" dirty="0">
              <a:solidFill>
                <a:schemeClr val="tx1">
                  <a:alpha val="80000"/>
                </a:schemeClr>
              </a:solidFill>
            </a:endParaRPr>
          </a:p>
          <a:p>
            <a:pPr marL="0" indent="0">
              <a:buNone/>
            </a:pPr>
            <a:endParaRPr lang="en-US" sz="2000" dirty="0">
              <a:solidFill>
                <a:schemeClr val="tx1">
                  <a:alpha val="80000"/>
                </a:schemeClr>
              </a:solidFill>
            </a:endParaRPr>
          </a:p>
        </p:txBody>
      </p:sp>
      <p:grpSp>
        <p:nvGrpSpPr>
          <p:cNvPr id="12" name="Group 11">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Tree>
    <p:extLst>
      <p:ext uri="{BB962C8B-B14F-4D97-AF65-F5344CB8AC3E}">
        <p14:creationId xmlns:p14="http://schemas.microsoft.com/office/powerpoint/2010/main" val="1653831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Water droplet on a petal">
            <a:extLst>
              <a:ext uri="{FF2B5EF4-FFF2-40B4-BE49-F238E27FC236}">
                <a16:creationId xmlns:a16="http://schemas.microsoft.com/office/drawing/2014/main" id="{6BC71658-FD8E-FC04-44E7-979677D9788B}"/>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20" y="10"/>
            <a:ext cx="12191981" cy="6857989"/>
          </a:xfrm>
          <a:prstGeom prst="rect">
            <a:avLst/>
          </a:prstGeom>
        </p:spPr>
      </p:pic>
      <p:sp>
        <p:nvSpPr>
          <p:cNvPr id="2" name="Title 1">
            <a:extLst>
              <a:ext uri="{FF2B5EF4-FFF2-40B4-BE49-F238E27FC236}">
                <a16:creationId xmlns:a16="http://schemas.microsoft.com/office/drawing/2014/main" id="{7EFA78EC-A8C8-9E73-0A1F-494FEBF68028}"/>
              </a:ext>
            </a:extLst>
          </p:cNvPr>
          <p:cNvSpPr>
            <a:spLocks noGrp="1"/>
          </p:cNvSpPr>
          <p:nvPr>
            <p:ph type="title"/>
          </p:nvPr>
        </p:nvSpPr>
        <p:spPr>
          <a:xfrm>
            <a:off x="838199" y="381934"/>
            <a:ext cx="5257801" cy="5181523"/>
          </a:xfrm>
        </p:spPr>
        <p:txBody>
          <a:bodyPr anchor="b">
            <a:normAutofit/>
          </a:bodyPr>
          <a:lstStyle/>
          <a:p>
            <a:r>
              <a:rPr lang="en-US" sz="8000">
                <a:solidFill>
                  <a:srgbClr val="FFFFFF"/>
                </a:solidFill>
              </a:rPr>
              <a:t>Useful JavaScript for React Resources </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09D17F9-2D86-4E8D-1629-0BDB2F680B2F}"/>
              </a:ext>
            </a:extLst>
          </p:cNvPr>
          <p:cNvSpPr>
            <a:spLocks noGrp="1"/>
          </p:cNvSpPr>
          <p:nvPr>
            <p:ph idx="1"/>
          </p:nvPr>
        </p:nvSpPr>
        <p:spPr>
          <a:xfrm>
            <a:off x="7229042" y="698643"/>
            <a:ext cx="4124758" cy="5301467"/>
          </a:xfrm>
        </p:spPr>
        <p:txBody>
          <a:bodyPr anchor="b">
            <a:normAutofit lnSpcReduction="10000"/>
          </a:bodyPr>
          <a:lstStyle/>
          <a:p>
            <a:pPr marL="0" indent="0">
              <a:buNone/>
            </a:pPr>
            <a:r>
              <a:rPr lang="en-US" sz="1600">
                <a:solidFill>
                  <a:srgbClr val="FFFFFF"/>
                </a:solidFill>
              </a:rPr>
              <a:t>React is powerful with many JavaScript functions and ES6 features. I highly recommend you check them out because you will be using them frequently in your React journey and it’ll make programming easier.</a:t>
            </a:r>
          </a:p>
          <a:p>
            <a:pPr marL="0" indent="0">
              <a:buNone/>
            </a:pPr>
            <a:endParaRPr lang="en-US" sz="1600">
              <a:solidFill>
                <a:srgbClr val="FFFFFF"/>
              </a:solidFill>
            </a:endParaRPr>
          </a:p>
          <a:p>
            <a:r>
              <a:rPr lang="en-CA" sz="1600">
                <a:solidFill>
                  <a:srgbClr val="FFFFFF"/>
                </a:solidFill>
              </a:rPr>
              <a:t>Top 10 ES6 Features Every Javascript Developer Must Know by Kavisha Talsania</a:t>
            </a:r>
            <a:endParaRPr lang="en-US" sz="1600">
              <a:solidFill>
                <a:srgbClr val="FFFFFF"/>
              </a:solidFill>
            </a:endParaRPr>
          </a:p>
          <a:p>
            <a:pPr lvl="1"/>
            <a:r>
              <a:rPr lang="en-US" sz="1600">
                <a:solidFill>
                  <a:srgbClr val="FFFFFF"/>
                </a:solidFill>
                <a:hlinkClick r:id="rId3"/>
              </a:rPr>
              <a:t>https://medium.com/@kavisha.talsania/top-10-es6-features-every-javascript-developer-must-know-4c81ec54bbcd</a:t>
            </a:r>
            <a:endParaRPr lang="en-US" sz="1600">
              <a:solidFill>
                <a:srgbClr val="FFFFFF"/>
              </a:solidFill>
            </a:endParaRPr>
          </a:p>
          <a:p>
            <a:r>
              <a:rPr lang="en-US" sz="1600">
                <a:solidFill>
                  <a:srgbClr val="FFFFFF"/>
                </a:solidFill>
              </a:rPr>
              <a:t>The JavaScript Skills You Need For React (+ Practical Examples) by Reed Barger</a:t>
            </a:r>
          </a:p>
          <a:p>
            <a:pPr lvl="1"/>
            <a:r>
              <a:rPr lang="en-US" sz="1600">
                <a:solidFill>
                  <a:srgbClr val="FFFFFF"/>
                </a:solidFill>
                <a:hlinkClick r:id="rId4"/>
              </a:rPr>
              <a:t>https://www.freecodecamp.org/news/javascript-skills-you-need-for-react-practical-examples/</a:t>
            </a:r>
            <a:br>
              <a:rPr lang="en-US" sz="1600">
                <a:solidFill>
                  <a:srgbClr val="FFFFFF"/>
                </a:solidFill>
              </a:rPr>
            </a:br>
            <a:endParaRPr lang="en-US" sz="1600">
              <a:solidFill>
                <a:srgbClr val="FFFFFF"/>
              </a:solidFill>
            </a:endParaRPr>
          </a:p>
          <a:p>
            <a:pPr marL="0" indent="0">
              <a:buNone/>
            </a:pPr>
            <a:r>
              <a:rPr lang="en-US" sz="1600">
                <a:solidFill>
                  <a:srgbClr val="FFFFFF"/>
                </a:solidFill>
              </a:rPr>
              <a:t>**(some of the features/functions may overlap)</a:t>
            </a:r>
          </a:p>
        </p:txBody>
      </p:sp>
    </p:spTree>
    <p:extLst>
      <p:ext uri="{BB962C8B-B14F-4D97-AF65-F5344CB8AC3E}">
        <p14:creationId xmlns:p14="http://schemas.microsoft.com/office/powerpoint/2010/main" val="364407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A72E6-27C6-6859-56D8-65A06BF95E05}"/>
              </a:ext>
            </a:extLst>
          </p:cNvPr>
          <p:cNvSpPr>
            <a:spLocks noGrp="1"/>
          </p:cNvSpPr>
          <p:nvPr>
            <p:ph type="title"/>
          </p:nvPr>
        </p:nvSpPr>
        <p:spPr>
          <a:xfrm>
            <a:off x="1245072" y="1289765"/>
            <a:ext cx="3651101" cy="4270963"/>
          </a:xfrm>
        </p:spPr>
        <p:txBody>
          <a:bodyPr anchor="ctr">
            <a:normAutofit/>
          </a:bodyPr>
          <a:lstStyle/>
          <a:p>
            <a:pPr algn="ctr"/>
            <a:r>
              <a:rPr lang="en-US" sz="4300">
                <a:solidFill>
                  <a:srgbClr val="FFFFFF"/>
                </a:solidFill>
                <a:latin typeface=""/>
              </a:rPr>
              <a:t>Prerequisites</a:t>
            </a:r>
          </a:p>
        </p:txBody>
      </p:sp>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D662541-FF4A-EE83-5307-13E1CEEBB742}"/>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latin typeface=""/>
              </a:rPr>
              <a:t>Fundamental understanding to</a:t>
            </a:r>
          </a:p>
          <a:p>
            <a:pPr marL="0" indent="0">
              <a:buNone/>
            </a:pPr>
            <a:r>
              <a:rPr lang="en-US" sz="2000">
                <a:solidFill>
                  <a:schemeClr val="tx1">
                    <a:alpha val="80000"/>
                  </a:schemeClr>
                </a:solidFill>
                <a:latin typeface=""/>
              </a:rPr>
              <a:t>- HTML</a:t>
            </a:r>
          </a:p>
          <a:p>
            <a:pPr>
              <a:buFontTx/>
              <a:buChar char="-"/>
            </a:pPr>
            <a:r>
              <a:rPr lang="en-US" sz="2000">
                <a:solidFill>
                  <a:schemeClr val="tx1">
                    <a:alpha val="80000"/>
                  </a:schemeClr>
                </a:solidFill>
                <a:latin typeface=""/>
              </a:rPr>
              <a:t>CSS</a:t>
            </a:r>
          </a:p>
          <a:p>
            <a:pPr>
              <a:buFontTx/>
              <a:buChar char="-"/>
            </a:pPr>
            <a:r>
              <a:rPr lang="en-US" sz="2000">
                <a:solidFill>
                  <a:schemeClr val="tx1">
                    <a:alpha val="80000"/>
                  </a:schemeClr>
                </a:solidFill>
                <a:latin typeface=""/>
              </a:rPr>
              <a:t>JavaScript (ES6)</a:t>
            </a:r>
          </a:p>
          <a:p>
            <a:pPr>
              <a:buFontTx/>
              <a:buChar char="-"/>
            </a:pPr>
            <a:r>
              <a:rPr lang="en-US" sz="2000">
                <a:solidFill>
                  <a:schemeClr val="tx1">
                    <a:alpha val="80000"/>
                  </a:schemeClr>
                </a:solidFill>
                <a:latin typeface=""/>
              </a:rPr>
              <a:t>An IDE</a:t>
            </a:r>
          </a:p>
          <a:p>
            <a:pPr>
              <a:buFontTx/>
              <a:buChar char="-"/>
            </a:pPr>
            <a:endParaRPr lang="en-US" sz="2000">
              <a:solidFill>
                <a:schemeClr val="tx1">
                  <a:alpha val="80000"/>
                </a:schemeClr>
              </a:solidFill>
              <a:latin typeface=""/>
            </a:endParaRPr>
          </a:p>
          <a:p>
            <a:pPr>
              <a:buFontTx/>
              <a:buChar char="-"/>
            </a:pPr>
            <a:endParaRPr lang="en-US" sz="2000">
              <a:solidFill>
                <a:schemeClr val="tx1">
                  <a:alpha val="80000"/>
                </a:schemeClr>
              </a:solidFill>
              <a:latin typeface=""/>
            </a:endParaRPr>
          </a:p>
          <a:p>
            <a:pPr marL="0" indent="0">
              <a:buNone/>
            </a:pPr>
            <a:endParaRPr lang="en-US" sz="2000">
              <a:solidFill>
                <a:schemeClr val="tx1">
                  <a:alpha val="80000"/>
                </a:schemeClr>
              </a:solidFill>
              <a:latin typeface=""/>
            </a:endParaRPr>
          </a:p>
          <a:p>
            <a:pPr marL="0" indent="0">
              <a:buNone/>
            </a:pPr>
            <a:r>
              <a:rPr lang="en-US" sz="2000">
                <a:solidFill>
                  <a:schemeClr val="tx1">
                    <a:alpha val="80000"/>
                  </a:schemeClr>
                </a:solidFill>
                <a:latin typeface=""/>
              </a:rPr>
              <a:t>Please have Node.js installed and Node Package Manager (npm)</a:t>
            </a:r>
          </a:p>
        </p:txBody>
      </p:sp>
      <p:sp>
        <p:nvSpPr>
          <p:cNvPr id="3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643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3D768EA-A2DA-4E8D-E271-4BAACCD26465}"/>
              </a:ext>
            </a:extLst>
          </p:cNvPr>
          <p:cNvSpPr>
            <a:spLocks noGrp="1"/>
          </p:cNvSpPr>
          <p:nvPr>
            <p:ph type="title"/>
          </p:nvPr>
        </p:nvSpPr>
        <p:spPr>
          <a:xfrm>
            <a:off x="1188069" y="381935"/>
            <a:ext cx="4008583" cy="5974414"/>
          </a:xfrm>
        </p:spPr>
        <p:txBody>
          <a:bodyPr anchor="ctr">
            <a:normAutofit/>
          </a:bodyPr>
          <a:lstStyle/>
          <a:p>
            <a:r>
              <a:rPr lang="en-US" sz="8000">
                <a:solidFill>
                  <a:srgbClr val="FFFFFF"/>
                </a:solidFill>
              </a:rPr>
              <a:t>Creating a New App</a:t>
            </a:r>
          </a:p>
        </p:txBody>
      </p:sp>
      <p:grpSp>
        <p:nvGrpSpPr>
          <p:cNvPr id="12" name="Group 1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CB1F9979-586F-96A6-9349-E0C40782C218}"/>
              </a:ext>
            </a:extLst>
          </p:cNvPr>
          <p:cNvSpPr>
            <a:spLocks noGrp="1"/>
          </p:cNvSpPr>
          <p:nvPr>
            <p:ph idx="1"/>
          </p:nvPr>
        </p:nvSpPr>
        <p:spPr>
          <a:xfrm>
            <a:off x="6297233" y="518400"/>
            <a:ext cx="4771607" cy="5837949"/>
          </a:xfrm>
        </p:spPr>
        <p:txBody>
          <a:bodyPr anchor="ctr">
            <a:normAutofit/>
          </a:bodyPr>
          <a:lstStyle/>
          <a:p>
            <a:pPr marL="0" indent="0">
              <a:buNone/>
            </a:pPr>
            <a:r>
              <a:rPr lang="en-US" sz="2000">
                <a:solidFill>
                  <a:schemeClr val="tx1">
                    <a:alpha val="80000"/>
                  </a:schemeClr>
                </a:solidFill>
              </a:rPr>
              <a:t>Let’s clean out all the content inside app.js to start fresh. In this app, we’ll create a counter application where you can increase and decrease the counter. It will involve a the useState hook which should be an introduction to state management, and it should look something like this.</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928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35A262-7106-4571-BE09-CFA60A9D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6F043C-2A2A-4ECE-99FC-9670FAF95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DBC54FF5-E4CB-2A98-C7E0-78D4267E405B}"/>
              </a:ext>
            </a:extLst>
          </p:cNvPr>
          <p:cNvSpPr>
            <a:spLocks noGrp="1"/>
          </p:cNvSpPr>
          <p:nvPr>
            <p:ph type="title"/>
          </p:nvPr>
        </p:nvSpPr>
        <p:spPr>
          <a:xfrm>
            <a:off x="1463040" y="685800"/>
            <a:ext cx="5087172" cy="1692835"/>
          </a:xfrm>
        </p:spPr>
        <p:txBody>
          <a:bodyPr anchor="t">
            <a:normAutofit/>
          </a:bodyPr>
          <a:lstStyle/>
          <a:p>
            <a:r>
              <a:rPr lang="en-US" sz="4600"/>
              <a:t>Creating the Counter Component</a:t>
            </a:r>
          </a:p>
        </p:txBody>
      </p:sp>
      <p:sp>
        <p:nvSpPr>
          <p:cNvPr id="14" name="Rectangle 13">
            <a:extLst>
              <a:ext uri="{FF2B5EF4-FFF2-40B4-BE49-F238E27FC236}">
                <a16:creationId xmlns:a16="http://schemas.microsoft.com/office/drawing/2014/main" id="{046FE5A8-8C9A-4D97-A7C4-214929653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2FA4A1B-6326-20ED-0DEB-67F6EDF255D8}"/>
              </a:ext>
            </a:extLst>
          </p:cNvPr>
          <p:cNvPicPr>
            <a:picLocks noChangeAspect="1"/>
          </p:cNvPicPr>
          <p:nvPr/>
        </p:nvPicPr>
        <p:blipFill rotWithShape="1">
          <a:blip r:embed="rId2"/>
          <a:srcRect l="16463" r="8538"/>
          <a:stretch/>
        </p:blipFill>
        <p:spPr>
          <a:xfrm>
            <a:off x="6860989" y="1048447"/>
            <a:ext cx="4805082" cy="4805082"/>
          </a:xfrm>
          <a:prstGeom prst="rect">
            <a:avLst/>
          </a:prstGeom>
        </p:spPr>
      </p:pic>
      <p:sp>
        <p:nvSpPr>
          <p:cNvPr id="16" name="Rectangle 15">
            <a:extLst>
              <a:ext uri="{FF2B5EF4-FFF2-40B4-BE49-F238E27FC236}">
                <a16:creationId xmlns:a16="http://schemas.microsoft.com/office/drawing/2014/main" id="{B6297F2B-78AD-4022-83A4-78FC55E11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1CBE807-04C2-974C-346F-4AAF8620A6E1}"/>
              </a:ext>
            </a:extLst>
          </p:cNvPr>
          <p:cNvGraphicFramePr>
            <a:graphicFrameLocks noGrp="1"/>
          </p:cNvGraphicFramePr>
          <p:nvPr>
            <p:ph idx="1"/>
            <p:extLst>
              <p:ext uri="{D42A27DB-BD31-4B8C-83A1-F6EECF244321}">
                <p14:modId xmlns:p14="http://schemas.microsoft.com/office/powerpoint/2010/main" val="30386462"/>
              </p:ext>
            </p:extLst>
          </p:nvPr>
        </p:nvGraphicFramePr>
        <p:xfrm>
          <a:off x="1463040" y="2562784"/>
          <a:ext cx="5087172" cy="3609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297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9793F5-64E8-4BDB-986F-852C6FA6C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2D6563-C921-43E3-960A-FCA5360D8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16C421E3-7670-A73C-1FB8-075BD9AA09A4}"/>
              </a:ext>
            </a:extLst>
          </p:cNvPr>
          <p:cNvSpPr>
            <a:spLocks noGrp="1"/>
          </p:cNvSpPr>
          <p:nvPr>
            <p:ph type="title"/>
          </p:nvPr>
        </p:nvSpPr>
        <p:spPr>
          <a:xfrm>
            <a:off x="1463041" y="685800"/>
            <a:ext cx="5351228" cy="1958646"/>
          </a:xfrm>
        </p:spPr>
        <p:txBody>
          <a:bodyPr anchor="t">
            <a:normAutofit/>
          </a:bodyPr>
          <a:lstStyle/>
          <a:p>
            <a:r>
              <a:rPr lang="en-US" sz="5000" dirty="0" err="1"/>
              <a:t>useState</a:t>
            </a:r>
            <a:r>
              <a:rPr lang="en-US" sz="5000" dirty="0"/>
              <a:t> Hook</a:t>
            </a:r>
          </a:p>
        </p:txBody>
      </p:sp>
      <p:sp>
        <p:nvSpPr>
          <p:cNvPr id="14" name="Rectangle 13">
            <a:extLst>
              <a:ext uri="{FF2B5EF4-FFF2-40B4-BE49-F238E27FC236}">
                <a16:creationId xmlns:a16="http://schemas.microsoft.com/office/drawing/2014/main" id="{AB4D2B16-FD2F-49E6-B755-313F21458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14">
            <a:extLst>
              <a:ext uri="{FF2B5EF4-FFF2-40B4-BE49-F238E27FC236}">
                <a16:creationId xmlns:a16="http://schemas.microsoft.com/office/drawing/2014/main" id="{2A058240-2147-45E0-AEDC-7842EF6C3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841200" y="3847577"/>
            <a:ext cx="2012229" cy="2014135"/>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accent2"/>
          </a:solidFill>
          <a:ln w="9525"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BC4E33C4-3310-1D78-ACA2-FDFCCA53F060}"/>
              </a:ext>
            </a:extLst>
          </p:cNvPr>
          <p:cNvPicPr>
            <a:picLocks noChangeAspect="1"/>
          </p:cNvPicPr>
          <p:nvPr/>
        </p:nvPicPr>
        <p:blipFill rotWithShape="1">
          <a:blip r:embed="rId2"/>
          <a:srcRect l="26551" r="6700" b="1"/>
          <a:stretch/>
        </p:blipFill>
        <p:spPr>
          <a:xfrm>
            <a:off x="7242781" y="1248156"/>
            <a:ext cx="4361688" cy="4361688"/>
          </a:xfrm>
          <a:prstGeom prst="rect">
            <a:avLst/>
          </a:prstGeom>
        </p:spPr>
      </p:pic>
      <p:sp>
        <p:nvSpPr>
          <p:cNvPr id="18" name="Graphic 14">
            <a:extLst>
              <a:ext uri="{FF2B5EF4-FFF2-40B4-BE49-F238E27FC236}">
                <a16:creationId xmlns:a16="http://schemas.microsoft.com/office/drawing/2014/main" id="{7F961BAD-31DD-46AB-9D13-558EC49E8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841199" y="3846087"/>
            <a:ext cx="2012229" cy="2014135"/>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F9836921-C8BE-42F1-A4AD-7D4B4E7FD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EC5751A-ED9C-D8F6-9691-140BDADB5CF2}"/>
              </a:ext>
            </a:extLst>
          </p:cNvPr>
          <p:cNvGraphicFramePr>
            <a:graphicFrameLocks noGrp="1"/>
          </p:cNvGraphicFramePr>
          <p:nvPr>
            <p:ph idx="1"/>
            <p:extLst>
              <p:ext uri="{D42A27DB-BD31-4B8C-83A1-F6EECF244321}">
                <p14:modId xmlns:p14="http://schemas.microsoft.com/office/powerpoint/2010/main" val="3666337943"/>
              </p:ext>
            </p:extLst>
          </p:nvPr>
        </p:nvGraphicFramePr>
        <p:xfrm>
          <a:off x="1463041" y="2828596"/>
          <a:ext cx="5351228" cy="3343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6298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335A262-7106-4571-BE09-CFA60A9D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7A6F043C-2A2A-4ECE-99FC-9670FAF95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7ACD0A8D-81B2-02E1-2581-03D8D7FECA21}"/>
              </a:ext>
            </a:extLst>
          </p:cNvPr>
          <p:cNvSpPr>
            <a:spLocks noGrp="1"/>
          </p:cNvSpPr>
          <p:nvPr>
            <p:ph type="title"/>
          </p:nvPr>
        </p:nvSpPr>
        <p:spPr>
          <a:xfrm>
            <a:off x="1463040" y="685800"/>
            <a:ext cx="5087172" cy="1692835"/>
          </a:xfrm>
        </p:spPr>
        <p:txBody>
          <a:bodyPr anchor="t">
            <a:normAutofit/>
          </a:bodyPr>
          <a:lstStyle/>
          <a:p>
            <a:r>
              <a:rPr lang="en-US" sz="5000"/>
              <a:t>useState Hook (cont’d)</a:t>
            </a:r>
          </a:p>
        </p:txBody>
      </p:sp>
      <p:sp>
        <p:nvSpPr>
          <p:cNvPr id="22" name="Rectangle 13">
            <a:extLst>
              <a:ext uri="{FF2B5EF4-FFF2-40B4-BE49-F238E27FC236}">
                <a16:creationId xmlns:a16="http://schemas.microsoft.com/office/drawing/2014/main" id="{046FE5A8-8C9A-4D97-A7C4-214929653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DF8251-1F37-2188-1CB6-86F88BBD5042}"/>
              </a:ext>
            </a:extLst>
          </p:cNvPr>
          <p:cNvPicPr>
            <a:picLocks noChangeAspect="1"/>
          </p:cNvPicPr>
          <p:nvPr/>
        </p:nvPicPr>
        <p:blipFill rotWithShape="1">
          <a:blip r:embed="rId2"/>
          <a:srcRect l="26204" r="7048" b="2"/>
          <a:stretch/>
        </p:blipFill>
        <p:spPr>
          <a:xfrm>
            <a:off x="6860989" y="1048447"/>
            <a:ext cx="4805082" cy="4805082"/>
          </a:xfrm>
          <a:prstGeom prst="rect">
            <a:avLst/>
          </a:prstGeom>
        </p:spPr>
      </p:pic>
      <p:sp>
        <p:nvSpPr>
          <p:cNvPr id="23" name="Rectangle 15">
            <a:extLst>
              <a:ext uri="{FF2B5EF4-FFF2-40B4-BE49-F238E27FC236}">
                <a16:creationId xmlns:a16="http://schemas.microsoft.com/office/drawing/2014/main" id="{B6297F2B-78AD-4022-83A4-78FC55E11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91D1C5-2292-B1E6-E847-D9B51087B749}"/>
              </a:ext>
            </a:extLst>
          </p:cNvPr>
          <p:cNvGraphicFramePr>
            <a:graphicFrameLocks noGrp="1"/>
          </p:cNvGraphicFramePr>
          <p:nvPr>
            <p:ph idx="1"/>
            <p:extLst>
              <p:ext uri="{D42A27DB-BD31-4B8C-83A1-F6EECF244321}">
                <p14:modId xmlns:p14="http://schemas.microsoft.com/office/powerpoint/2010/main" val="3241868607"/>
              </p:ext>
            </p:extLst>
          </p:nvPr>
        </p:nvGraphicFramePr>
        <p:xfrm>
          <a:off x="1463040" y="2562784"/>
          <a:ext cx="5087172" cy="3609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9735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35A262-7106-4571-BE09-CFA60A9D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6F043C-2A2A-4ECE-99FC-9670FAF95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989BC63C-F073-28B6-DA7B-B8688AEAE19A}"/>
              </a:ext>
            </a:extLst>
          </p:cNvPr>
          <p:cNvSpPr>
            <a:spLocks noGrp="1"/>
          </p:cNvSpPr>
          <p:nvPr>
            <p:ph type="title"/>
          </p:nvPr>
        </p:nvSpPr>
        <p:spPr>
          <a:xfrm>
            <a:off x="1463040" y="685800"/>
            <a:ext cx="5087172" cy="1692835"/>
          </a:xfrm>
        </p:spPr>
        <p:txBody>
          <a:bodyPr anchor="t">
            <a:normAutofit/>
          </a:bodyPr>
          <a:lstStyle/>
          <a:p>
            <a:r>
              <a:rPr lang="en-US" sz="5000"/>
              <a:t>useState Hook Resources</a:t>
            </a:r>
          </a:p>
        </p:txBody>
      </p:sp>
      <p:sp>
        <p:nvSpPr>
          <p:cNvPr id="14" name="Rectangle 13">
            <a:extLst>
              <a:ext uri="{FF2B5EF4-FFF2-40B4-BE49-F238E27FC236}">
                <a16:creationId xmlns:a16="http://schemas.microsoft.com/office/drawing/2014/main" id="{046FE5A8-8C9A-4D97-A7C4-214929653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C26BE9E-3ACC-4C4D-7F4B-332054724C6C}"/>
              </a:ext>
            </a:extLst>
          </p:cNvPr>
          <p:cNvPicPr>
            <a:picLocks noChangeAspect="1"/>
          </p:cNvPicPr>
          <p:nvPr/>
        </p:nvPicPr>
        <p:blipFill rotWithShape="1">
          <a:blip r:embed="rId2"/>
          <a:srcRect l="21401" r="11851" b="2"/>
          <a:stretch/>
        </p:blipFill>
        <p:spPr>
          <a:xfrm>
            <a:off x="6860989" y="1048447"/>
            <a:ext cx="4805082" cy="4805082"/>
          </a:xfrm>
          <a:prstGeom prst="rect">
            <a:avLst/>
          </a:prstGeom>
        </p:spPr>
      </p:pic>
      <p:sp>
        <p:nvSpPr>
          <p:cNvPr id="16" name="Rectangle 15">
            <a:extLst>
              <a:ext uri="{FF2B5EF4-FFF2-40B4-BE49-F238E27FC236}">
                <a16:creationId xmlns:a16="http://schemas.microsoft.com/office/drawing/2014/main" id="{B6297F2B-78AD-4022-83A4-78FC55E11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502A6E0-E386-A468-A812-876C5F796357}"/>
              </a:ext>
            </a:extLst>
          </p:cNvPr>
          <p:cNvGraphicFramePr>
            <a:graphicFrameLocks noGrp="1"/>
          </p:cNvGraphicFramePr>
          <p:nvPr>
            <p:ph idx="1"/>
            <p:extLst>
              <p:ext uri="{D42A27DB-BD31-4B8C-83A1-F6EECF244321}">
                <p14:modId xmlns:p14="http://schemas.microsoft.com/office/powerpoint/2010/main" val="444883917"/>
              </p:ext>
            </p:extLst>
          </p:nvPr>
        </p:nvGraphicFramePr>
        <p:xfrm>
          <a:off x="1463040" y="2562784"/>
          <a:ext cx="5087172" cy="3609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3917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6F24D-F8BC-18D5-E6CF-16BC55D8E907}"/>
              </a:ext>
            </a:extLst>
          </p:cNvPr>
          <p:cNvSpPr>
            <a:spLocks noGrp="1"/>
          </p:cNvSpPr>
          <p:nvPr>
            <p:ph type="title"/>
          </p:nvPr>
        </p:nvSpPr>
        <p:spPr>
          <a:xfrm>
            <a:off x="686834" y="1153572"/>
            <a:ext cx="3200400" cy="4461163"/>
          </a:xfrm>
        </p:spPr>
        <p:txBody>
          <a:bodyPr>
            <a:normAutofit/>
          </a:bodyPr>
          <a:lstStyle/>
          <a:p>
            <a:r>
              <a:rPr lang="en-US">
                <a:solidFill>
                  <a:srgbClr val="FFFFFF"/>
                </a:solidFill>
              </a:rPr>
              <a:t>Modifying our App</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FBE0B0A-344D-837C-EEDA-80A16D812BBA}"/>
              </a:ext>
            </a:extLst>
          </p:cNvPr>
          <p:cNvSpPr>
            <a:spLocks noGrp="1"/>
          </p:cNvSpPr>
          <p:nvPr>
            <p:ph idx="1"/>
          </p:nvPr>
        </p:nvSpPr>
        <p:spPr>
          <a:xfrm>
            <a:off x="4447308" y="591344"/>
            <a:ext cx="6906491" cy="5585619"/>
          </a:xfrm>
        </p:spPr>
        <p:txBody>
          <a:bodyPr anchor="ctr">
            <a:normAutofit/>
          </a:bodyPr>
          <a:lstStyle/>
          <a:p>
            <a:pPr marL="0" indent="0">
              <a:buNone/>
            </a:pPr>
            <a:r>
              <a:rPr lang="en-US" sz="2600" dirty="0"/>
              <a:t>The problem now occurs when we have multiple counters to keep track of. Let’s say we want to count the number of times our friends says something stupid. We have two problems:</a:t>
            </a:r>
          </a:p>
          <a:p>
            <a:pPr marL="0" indent="0">
              <a:buNone/>
            </a:pPr>
            <a:endParaRPr lang="en-US" sz="2600" dirty="0"/>
          </a:p>
          <a:p>
            <a:pPr marL="0" indent="0">
              <a:buNone/>
            </a:pPr>
            <a:r>
              <a:rPr lang="en-US" sz="2600" dirty="0"/>
              <a:t>1. We don’t want to copy and paste the counter component for all the friends we have.</a:t>
            </a:r>
          </a:p>
          <a:p>
            <a:pPr marL="0" indent="0">
              <a:buNone/>
            </a:pPr>
            <a:endParaRPr lang="en-US" sz="2600" dirty="0"/>
          </a:p>
          <a:p>
            <a:pPr marL="0" indent="0">
              <a:buNone/>
            </a:pPr>
            <a:r>
              <a:rPr lang="en-US" sz="2600" dirty="0"/>
              <a:t>2. We don’t want our state to be scrambled into little pieces where we have a 1 state per counter</a:t>
            </a:r>
          </a:p>
        </p:txBody>
      </p:sp>
    </p:spTree>
    <p:extLst>
      <p:ext uri="{BB962C8B-B14F-4D97-AF65-F5344CB8AC3E}">
        <p14:creationId xmlns:p14="http://schemas.microsoft.com/office/powerpoint/2010/main" val="121978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EAA5-C1B0-D7B1-C7C3-AAD85FA54A40}"/>
              </a:ext>
            </a:extLst>
          </p:cNvPr>
          <p:cNvSpPr>
            <a:spLocks noGrp="1"/>
          </p:cNvSpPr>
          <p:nvPr>
            <p:ph type="title"/>
          </p:nvPr>
        </p:nvSpPr>
        <p:spPr>
          <a:xfrm>
            <a:off x="4965430" y="629268"/>
            <a:ext cx="6586491" cy="1286160"/>
          </a:xfrm>
        </p:spPr>
        <p:txBody>
          <a:bodyPr anchor="b">
            <a:normAutofit/>
          </a:bodyPr>
          <a:lstStyle/>
          <a:p>
            <a:r>
              <a:rPr lang="en-US"/>
              <a:t>Modifying our App</a:t>
            </a:r>
            <a:endParaRPr lang="en-US" dirty="0"/>
          </a:p>
        </p:txBody>
      </p:sp>
      <p:sp>
        <p:nvSpPr>
          <p:cNvPr id="3" name="Content Placeholder 2">
            <a:extLst>
              <a:ext uri="{FF2B5EF4-FFF2-40B4-BE49-F238E27FC236}">
                <a16:creationId xmlns:a16="http://schemas.microsoft.com/office/drawing/2014/main" id="{03CE9A3E-AF1C-9ABE-F953-0349F5022B35}"/>
              </a:ext>
            </a:extLst>
          </p:cNvPr>
          <p:cNvSpPr>
            <a:spLocks noGrp="1"/>
          </p:cNvSpPr>
          <p:nvPr>
            <p:ph idx="1"/>
          </p:nvPr>
        </p:nvSpPr>
        <p:spPr>
          <a:xfrm>
            <a:off x="4965431" y="2438400"/>
            <a:ext cx="6586489" cy="3785419"/>
          </a:xfrm>
        </p:spPr>
        <p:txBody>
          <a:bodyPr>
            <a:normAutofit/>
          </a:bodyPr>
          <a:lstStyle/>
          <a:p>
            <a:pPr marL="0" indent="0">
              <a:buNone/>
            </a:pPr>
            <a:r>
              <a:rPr lang="en-US" sz="2000" dirty="0"/>
              <a:t>Q: What’s the solution?</a:t>
            </a:r>
          </a:p>
          <a:p>
            <a:pPr marL="0" indent="0">
              <a:buNone/>
            </a:pPr>
            <a:endParaRPr lang="en-US" sz="2000" dirty="0"/>
          </a:p>
          <a:p>
            <a:pPr marL="0" indent="0">
              <a:buNone/>
            </a:pPr>
            <a:r>
              <a:rPr lang="en-US" sz="2000" dirty="0"/>
              <a:t>A: Collect all the individual states into 1 state that can be used anywhere.</a:t>
            </a:r>
          </a:p>
          <a:p>
            <a:pPr marL="0" indent="0">
              <a:buNone/>
            </a:pPr>
            <a:endParaRPr lang="en-US" sz="2000" dirty="0"/>
          </a:p>
          <a:p>
            <a:pPr marL="0" indent="0">
              <a:buNone/>
            </a:pPr>
            <a:r>
              <a:rPr lang="en-US" sz="2000" dirty="0"/>
              <a:t>Q: How do we do this?</a:t>
            </a:r>
          </a:p>
          <a:p>
            <a:pPr marL="0" indent="0">
              <a:buNone/>
            </a:pPr>
            <a:endParaRPr lang="en-US" sz="2000" dirty="0"/>
          </a:p>
          <a:p>
            <a:pPr marL="0" indent="0">
              <a:buNone/>
            </a:pPr>
            <a:r>
              <a:rPr lang="en-US" sz="2000" dirty="0"/>
              <a:t>A: We use React contexts.</a:t>
            </a:r>
          </a:p>
        </p:txBody>
      </p:sp>
      <p:pic>
        <p:nvPicPr>
          <p:cNvPr id="5" name="Picture 4" descr="Different coloured question marks">
            <a:extLst>
              <a:ext uri="{FF2B5EF4-FFF2-40B4-BE49-F238E27FC236}">
                <a16:creationId xmlns:a16="http://schemas.microsoft.com/office/drawing/2014/main" id="{A79CD7EC-1554-85E6-AE7E-B1CE76330715}"/>
              </a:ext>
            </a:extLst>
          </p:cNvPr>
          <p:cNvPicPr>
            <a:picLocks noChangeAspect="1"/>
          </p:cNvPicPr>
          <p:nvPr/>
        </p:nvPicPr>
        <p:blipFill rotWithShape="1">
          <a:blip r:embed="rId2"/>
          <a:srcRect l="29296" r="3268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B6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2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5E40-7CFB-78BD-71C7-6A2BD0964165}"/>
              </a:ext>
            </a:extLst>
          </p:cNvPr>
          <p:cNvSpPr>
            <a:spLocks noGrp="1"/>
          </p:cNvSpPr>
          <p:nvPr>
            <p:ph type="title"/>
          </p:nvPr>
        </p:nvSpPr>
        <p:spPr/>
        <p:txBody>
          <a:bodyPr/>
          <a:lstStyle/>
          <a:p>
            <a:r>
              <a:rPr lang="en-US" dirty="0"/>
              <a:t>Modifying our App</a:t>
            </a:r>
          </a:p>
        </p:txBody>
      </p:sp>
      <p:sp>
        <p:nvSpPr>
          <p:cNvPr id="3" name="Content Placeholder 2">
            <a:extLst>
              <a:ext uri="{FF2B5EF4-FFF2-40B4-BE49-F238E27FC236}">
                <a16:creationId xmlns:a16="http://schemas.microsoft.com/office/drawing/2014/main" id="{E419824C-6809-3473-0935-56A6413E7B0D}"/>
              </a:ext>
            </a:extLst>
          </p:cNvPr>
          <p:cNvSpPr>
            <a:spLocks noGrp="1"/>
          </p:cNvSpPr>
          <p:nvPr>
            <p:ph idx="1"/>
          </p:nvPr>
        </p:nvSpPr>
        <p:spPr/>
        <p:txBody>
          <a:bodyPr/>
          <a:lstStyle/>
          <a:p>
            <a:pPr marL="0" indent="0">
              <a:buNone/>
            </a:pPr>
            <a:r>
              <a:rPr lang="en-US" dirty="0"/>
              <a:t>Before we start developing, let’s plan how we’re going to start developing. Let’s build a component structure.</a:t>
            </a:r>
          </a:p>
        </p:txBody>
      </p:sp>
      <p:sp>
        <p:nvSpPr>
          <p:cNvPr id="5" name="Rectangle 4">
            <a:extLst>
              <a:ext uri="{FF2B5EF4-FFF2-40B4-BE49-F238E27FC236}">
                <a16:creationId xmlns:a16="http://schemas.microsoft.com/office/drawing/2014/main" id="{9D14D50F-1F7E-C8B1-8FD4-6F6D00C53E64}"/>
              </a:ext>
            </a:extLst>
          </p:cNvPr>
          <p:cNvSpPr/>
          <p:nvPr/>
        </p:nvSpPr>
        <p:spPr>
          <a:xfrm>
            <a:off x="4893497" y="3202359"/>
            <a:ext cx="2404997" cy="58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&lt;App&gt;</a:t>
            </a:r>
          </a:p>
        </p:txBody>
      </p:sp>
      <p:sp>
        <p:nvSpPr>
          <p:cNvPr id="6" name="Rectangle 5">
            <a:extLst>
              <a:ext uri="{FF2B5EF4-FFF2-40B4-BE49-F238E27FC236}">
                <a16:creationId xmlns:a16="http://schemas.microsoft.com/office/drawing/2014/main" id="{C2E54F0C-A3C4-60E4-7F9A-A525BD9BE443}"/>
              </a:ext>
            </a:extLst>
          </p:cNvPr>
          <p:cNvSpPr/>
          <p:nvPr/>
        </p:nvSpPr>
        <p:spPr>
          <a:xfrm>
            <a:off x="4893498" y="4148215"/>
            <a:ext cx="2404997" cy="58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r>
              <a:rPr lang="en-US" dirty="0" err="1"/>
              <a:t>FriendsList</a:t>
            </a:r>
            <a:r>
              <a:rPr lang="en-US" dirty="0"/>
              <a:t>&gt;</a:t>
            </a:r>
          </a:p>
        </p:txBody>
      </p:sp>
      <p:sp>
        <p:nvSpPr>
          <p:cNvPr id="7" name="Rectangle 6">
            <a:extLst>
              <a:ext uri="{FF2B5EF4-FFF2-40B4-BE49-F238E27FC236}">
                <a16:creationId xmlns:a16="http://schemas.microsoft.com/office/drawing/2014/main" id="{EA6F64B4-DE31-D7FA-56EB-3672302D5E07}"/>
              </a:ext>
            </a:extLst>
          </p:cNvPr>
          <p:cNvSpPr/>
          <p:nvPr/>
        </p:nvSpPr>
        <p:spPr>
          <a:xfrm>
            <a:off x="4893498" y="5160226"/>
            <a:ext cx="2404997" cy="58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&lt;Friend&gt;</a:t>
            </a:r>
          </a:p>
        </p:txBody>
      </p:sp>
      <p:sp>
        <p:nvSpPr>
          <p:cNvPr id="8" name="TextBox 7">
            <a:extLst>
              <a:ext uri="{FF2B5EF4-FFF2-40B4-BE49-F238E27FC236}">
                <a16:creationId xmlns:a16="http://schemas.microsoft.com/office/drawing/2014/main" id="{37A7EBBE-0216-49F1-DCDC-6E6F21D5C1FD}"/>
              </a:ext>
            </a:extLst>
          </p:cNvPr>
          <p:cNvSpPr txBox="1"/>
          <p:nvPr/>
        </p:nvSpPr>
        <p:spPr>
          <a:xfrm>
            <a:off x="8404964" y="3840846"/>
            <a:ext cx="2718148" cy="1200329"/>
          </a:xfrm>
          <a:prstGeom prst="rect">
            <a:avLst/>
          </a:prstGeom>
          <a:noFill/>
        </p:spPr>
        <p:txBody>
          <a:bodyPr wrap="square" rtlCol="0">
            <a:spAutoFit/>
          </a:bodyPr>
          <a:lstStyle/>
          <a:p>
            <a:pPr algn="ctr"/>
            <a:r>
              <a:rPr lang="en-US" dirty="0"/>
              <a:t>All the names and counter information will be centralized in one state here</a:t>
            </a:r>
          </a:p>
        </p:txBody>
      </p:sp>
    </p:spTree>
    <p:extLst>
      <p:ext uri="{BB962C8B-B14F-4D97-AF65-F5344CB8AC3E}">
        <p14:creationId xmlns:p14="http://schemas.microsoft.com/office/powerpoint/2010/main" val="244861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BDA124-1EFE-8A5A-13D4-43BF11BF09DA}"/>
              </a:ext>
            </a:extLst>
          </p:cNvPr>
          <p:cNvSpPr>
            <a:spLocks noGrp="1"/>
          </p:cNvSpPr>
          <p:nvPr>
            <p:ph type="title"/>
          </p:nvPr>
        </p:nvSpPr>
        <p:spPr>
          <a:xfrm>
            <a:off x="838200" y="365125"/>
            <a:ext cx="10515600" cy="1325563"/>
          </a:xfrm>
        </p:spPr>
        <p:txBody>
          <a:bodyPr>
            <a:normAutofit/>
          </a:bodyPr>
          <a:lstStyle/>
          <a:p>
            <a:r>
              <a:rPr lang="en-US" dirty="0" err="1"/>
              <a:t>useContext</a:t>
            </a:r>
            <a:r>
              <a:rPr lang="en-US" dirty="0"/>
              <a:t> Hook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9327B8-B769-A2C4-9646-7A13B3736964}"/>
              </a:ext>
            </a:extLst>
          </p:cNvPr>
          <p:cNvSpPr>
            <a:spLocks noGrp="1"/>
          </p:cNvSpPr>
          <p:nvPr>
            <p:ph idx="1"/>
          </p:nvPr>
        </p:nvSpPr>
        <p:spPr>
          <a:xfrm>
            <a:off x="838200" y="1825625"/>
            <a:ext cx="10515600" cy="4351338"/>
          </a:xfrm>
        </p:spPr>
        <p:txBody>
          <a:bodyPr>
            <a:normAutofit/>
          </a:bodyPr>
          <a:lstStyle/>
          <a:p>
            <a:pPr marL="0" indent="0">
              <a:buNone/>
            </a:pPr>
            <a:r>
              <a:rPr lang="en-US" dirty="0"/>
              <a:t>The </a:t>
            </a:r>
            <a:r>
              <a:rPr lang="en-US" dirty="0" err="1"/>
              <a:t>useContext</a:t>
            </a:r>
            <a:r>
              <a:rPr lang="en-US" dirty="0"/>
              <a:t> allows use to neatly store the state of the component and all that information of the state can be passed down into the components that need the information of the state. </a:t>
            </a:r>
          </a:p>
          <a:p>
            <a:pPr marL="0" indent="0">
              <a:buNone/>
            </a:pPr>
            <a:endParaRPr lang="en-US" dirty="0"/>
          </a:p>
          <a:p>
            <a:pPr marL="0" indent="0">
              <a:buNone/>
            </a:pPr>
            <a:r>
              <a:rPr lang="en-US" dirty="0"/>
              <a:t>We create contexts in separate files (ex. </a:t>
            </a:r>
            <a:r>
              <a:rPr lang="en-US" dirty="0" err="1"/>
              <a:t>FriendContexts.js</a:t>
            </a:r>
            <a:r>
              <a:rPr lang="en-US" dirty="0"/>
              <a:t>).</a:t>
            </a:r>
          </a:p>
          <a:p>
            <a:pPr marL="0" indent="0">
              <a:buNone/>
            </a:pPr>
            <a:r>
              <a:rPr lang="en-US" dirty="0"/>
              <a:t>Create a context with the </a:t>
            </a:r>
            <a:r>
              <a:rPr lang="en-US" dirty="0" err="1"/>
              <a:t>createContext</a:t>
            </a:r>
            <a:r>
              <a:rPr lang="en-US" dirty="0"/>
              <a:t>() function.</a:t>
            </a:r>
          </a:p>
          <a:p>
            <a:pPr marL="0" indent="0">
              <a:buNone/>
            </a:pPr>
            <a:endParaRPr lang="en-US" dirty="0"/>
          </a:p>
          <a:p>
            <a:pPr marL="0" indent="0">
              <a:buNone/>
            </a:pPr>
            <a:r>
              <a:rPr lang="en-US" dirty="0"/>
              <a:t>export const </a:t>
            </a:r>
            <a:r>
              <a:rPr lang="en-US" dirty="0" err="1"/>
              <a:t>FriendsContext</a:t>
            </a:r>
            <a:r>
              <a:rPr lang="en-US" dirty="0"/>
              <a:t> = </a:t>
            </a:r>
            <a:r>
              <a:rPr lang="en-US" dirty="0" err="1"/>
              <a:t>createContext</a:t>
            </a:r>
            <a:r>
              <a:rPr lang="en-US" dirty="0"/>
              <a:t>();</a:t>
            </a:r>
          </a:p>
        </p:txBody>
      </p:sp>
    </p:spTree>
    <p:extLst>
      <p:ext uri="{BB962C8B-B14F-4D97-AF65-F5344CB8AC3E}">
        <p14:creationId xmlns:p14="http://schemas.microsoft.com/office/powerpoint/2010/main" val="161975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BAD19-1666-8949-1EDA-F53C3F90F54E}"/>
              </a:ext>
            </a:extLst>
          </p:cNvPr>
          <p:cNvSpPr>
            <a:spLocks noGrp="1"/>
          </p:cNvSpPr>
          <p:nvPr>
            <p:ph type="title"/>
          </p:nvPr>
        </p:nvSpPr>
        <p:spPr>
          <a:xfrm>
            <a:off x="1389278" y="1233241"/>
            <a:ext cx="3240506" cy="4064628"/>
          </a:xfrm>
        </p:spPr>
        <p:txBody>
          <a:bodyPr>
            <a:normAutofit/>
          </a:bodyPr>
          <a:lstStyle/>
          <a:p>
            <a:r>
              <a:rPr lang="en-US">
                <a:solidFill>
                  <a:srgbClr val="FFFFFF"/>
                </a:solidFill>
              </a:rPr>
              <a:t>useContext Hook (cont’d)</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FE9B786-6735-918B-5FD4-75B34E4E2951}"/>
              </a:ext>
            </a:extLst>
          </p:cNvPr>
          <p:cNvSpPr>
            <a:spLocks noGrp="1"/>
          </p:cNvSpPr>
          <p:nvPr>
            <p:ph idx="1"/>
          </p:nvPr>
        </p:nvSpPr>
        <p:spPr>
          <a:xfrm>
            <a:off x="6096000" y="820880"/>
            <a:ext cx="5257799" cy="4889350"/>
          </a:xfrm>
        </p:spPr>
        <p:txBody>
          <a:bodyPr anchor="t">
            <a:normAutofit lnSpcReduction="10000"/>
          </a:bodyPr>
          <a:lstStyle/>
          <a:p>
            <a:pPr marL="0" indent="0">
              <a:buNone/>
            </a:pPr>
            <a:r>
              <a:rPr lang="en-US" sz="2200" dirty="0"/>
              <a:t>Then create a provider function that “provides” the state information (created by the </a:t>
            </a:r>
            <a:r>
              <a:rPr lang="en-US" sz="2200" dirty="0" err="1"/>
              <a:t>useState</a:t>
            </a:r>
            <a:r>
              <a:rPr lang="en-US" sz="2200" dirty="0"/>
              <a:t>() function). </a:t>
            </a:r>
          </a:p>
          <a:p>
            <a:pPr marL="0" indent="0">
              <a:buNone/>
            </a:pPr>
            <a:endParaRPr lang="en-US" sz="2200" dirty="0"/>
          </a:p>
          <a:p>
            <a:pPr marL="0" indent="0">
              <a:buNone/>
            </a:pPr>
            <a:r>
              <a:rPr lang="en-US" sz="2200" dirty="0"/>
              <a:t>export const </a:t>
            </a:r>
            <a:r>
              <a:rPr lang="en-US" sz="2200" dirty="0" err="1"/>
              <a:t>FriendsProvider</a:t>
            </a:r>
            <a:r>
              <a:rPr lang="en-US" sz="2200" dirty="0"/>
              <a:t> = props =&gt; {</a:t>
            </a:r>
          </a:p>
          <a:p>
            <a:pPr marL="0" indent="0">
              <a:buNone/>
            </a:pPr>
            <a:r>
              <a:rPr lang="en-US" sz="2200" dirty="0"/>
              <a:t>	const [friends, </a:t>
            </a:r>
            <a:r>
              <a:rPr lang="en-US" sz="2200" dirty="0" err="1"/>
              <a:t>setFriends</a:t>
            </a:r>
            <a:r>
              <a:rPr lang="en-US" sz="2200" dirty="0"/>
              <a:t>] = </a:t>
            </a:r>
            <a:r>
              <a:rPr lang="en-US" sz="2200" dirty="0" err="1"/>
              <a:t>useState</a:t>
            </a:r>
            <a:r>
              <a:rPr lang="en-US" sz="2200" dirty="0"/>
              <a:t>([</a:t>
            </a:r>
          </a:p>
          <a:p>
            <a:pPr marL="0" indent="0">
              <a:buNone/>
            </a:pPr>
            <a:r>
              <a:rPr lang="en-US" sz="2200" dirty="0"/>
              <a:t>		{ name: Saqif, count: 0},</a:t>
            </a:r>
          </a:p>
          <a:p>
            <a:pPr marL="0" indent="0">
              <a:buNone/>
            </a:pPr>
            <a:r>
              <a:rPr lang="en-US" sz="2200" dirty="0"/>
              <a:t>		{ name: </a:t>
            </a:r>
            <a:r>
              <a:rPr lang="en-US" sz="2200" dirty="0" err="1"/>
              <a:t>Rithik</a:t>
            </a:r>
            <a:r>
              <a:rPr lang="en-US" sz="2200" dirty="0"/>
              <a:t>, count: 0},</a:t>
            </a:r>
          </a:p>
          <a:p>
            <a:pPr marL="0" indent="0">
              <a:buNone/>
            </a:pPr>
            <a:r>
              <a:rPr lang="en-US" sz="2200" dirty="0"/>
              <a:t>		{ name: Zaza, count: 0}])</a:t>
            </a:r>
          </a:p>
          <a:p>
            <a:pPr marL="0" indent="0">
              <a:buNone/>
            </a:pPr>
            <a:r>
              <a:rPr lang="en-US" sz="2200" dirty="0"/>
              <a:t>	…</a:t>
            </a:r>
          </a:p>
          <a:p>
            <a:pPr marL="0" indent="0">
              <a:buNone/>
            </a:pPr>
            <a:r>
              <a:rPr lang="en-US" sz="2200" dirty="0"/>
              <a:t>}</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30985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dissolv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dissolv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FCE8AE-CA1A-1F5F-20E2-AD5954D2BD3D}"/>
              </a:ext>
            </a:extLst>
          </p:cNvPr>
          <p:cNvSpPr>
            <a:spLocks noGrp="1"/>
          </p:cNvSpPr>
          <p:nvPr>
            <p:ph type="title"/>
          </p:nvPr>
        </p:nvSpPr>
        <p:spPr>
          <a:xfrm>
            <a:off x="803775" y="1106007"/>
            <a:ext cx="10550025" cy="1182927"/>
          </a:xfrm>
        </p:spPr>
        <p:txBody>
          <a:bodyPr anchor="b">
            <a:normAutofit/>
          </a:bodyPr>
          <a:lstStyle/>
          <a:p>
            <a:r>
              <a:rPr lang="en-US" sz="5600"/>
              <a:t>Introduction</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2C8BFF-E241-8135-23D6-941E1B74F09D}"/>
              </a:ext>
            </a:extLst>
          </p:cNvPr>
          <p:cNvSpPr>
            <a:spLocks noGrp="1"/>
          </p:cNvSpPr>
          <p:nvPr>
            <p:ph idx="1"/>
          </p:nvPr>
        </p:nvSpPr>
        <p:spPr>
          <a:xfrm>
            <a:off x="803775" y="2598947"/>
            <a:ext cx="10550025" cy="3677348"/>
          </a:xfrm>
        </p:spPr>
        <p:txBody>
          <a:bodyPr anchor="t">
            <a:normAutofit/>
          </a:bodyPr>
          <a:lstStyle/>
          <a:p>
            <a:pPr marL="0" indent="0">
              <a:buNone/>
            </a:pPr>
            <a:r>
              <a:rPr lang="en-US" sz="2000">
                <a:solidFill>
                  <a:schemeClr val="tx1">
                    <a:alpha val="80000"/>
                  </a:schemeClr>
                </a:solidFill>
              </a:rPr>
              <a:t>React.js is a free and open-source library, used to build the front-end of user interfaces. Many websites (and even apps) that you see and interact with today are built with React.</a:t>
            </a:r>
          </a:p>
        </p:txBody>
      </p:sp>
      <p:grpSp>
        <p:nvGrpSpPr>
          <p:cNvPr id="12" name="Group 11">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Tree>
    <p:extLst>
      <p:ext uri="{BB962C8B-B14F-4D97-AF65-F5344CB8AC3E}">
        <p14:creationId xmlns:p14="http://schemas.microsoft.com/office/powerpoint/2010/main" val="1547302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6C75-42C7-B007-7928-56C4F96117A2}"/>
              </a:ext>
            </a:extLst>
          </p:cNvPr>
          <p:cNvSpPr>
            <a:spLocks noGrp="1"/>
          </p:cNvSpPr>
          <p:nvPr>
            <p:ph type="title"/>
          </p:nvPr>
        </p:nvSpPr>
        <p:spPr/>
        <p:txBody>
          <a:bodyPr/>
          <a:lstStyle/>
          <a:p>
            <a:r>
              <a:rPr lang="en-US" dirty="0" err="1"/>
              <a:t>useContext</a:t>
            </a:r>
            <a:r>
              <a:rPr lang="en-US" dirty="0"/>
              <a:t> Hook (cont’d)</a:t>
            </a:r>
          </a:p>
        </p:txBody>
      </p:sp>
      <p:sp>
        <p:nvSpPr>
          <p:cNvPr id="3" name="Content Placeholder 2">
            <a:extLst>
              <a:ext uri="{FF2B5EF4-FFF2-40B4-BE49-F238E27FC236}">
                <a16:creationId xmlns:a16="http://schemas.microsoft.com/office/drawing/2014/main" id="{5281906C-785B-2D1E-F36F-0501AB703979}"/>
              </a:ext>
            </a:extLst>
          </p:cNvPr>
          <p:cNvSpPr>
            <a:spLocks noGrp="1"/>
          </p:cNvSpPr>
          <p:nvPr>
            <p:ph idx="1"/>
          </p:nvPr>
        </p:nvSpPr>
        <p:spPr/>
        <p:txBody>
          <a:bodyPr>
            <a:normAutofit fontScale="92500" lnSpcReduction="20000"/>
          </a:bodyPr>
          <a:lstStyle/>
          <a:p>
            <a:pPr marL="0" indent="0">
              <a:buNone/>
            </a:pPr>
            <a:r>
              <a:rPr lang="en-US" dirty="0"/>
              <a:t>Finally, we can apply this context to all the components that need information from the state.</a:t>
            </a:r>
          </a:p>
          <a:p>
            <a:pPr marL="0" indent="0">
              <a:buNone/>
            </a:pPr>
            <a:endParaRPr lang="en-US" dirty="0"/>
          </a:p>
          <a:p>
            <a:pPr marL="0" indent="0">
              <a:buNone/>
            </a:pPr>
            <a:r>
              <a:rPr lang="en-US" dirty="0"/>
              <a:t>export const </a:t>
            </a:r>
            <a:r>
              <a:rPr lang="en-US" dirty="0" err="1"/>
              <a:t>FriendsProvider</a:t>
            </a:r>
            <a:r>
              <a:rPr lang="en-US" dirty="0"/>
              <a:t> = props =&gt; {</a:t>
            </a:r>
          </a:p>
          <a:p>
            <a:pPr marL="457200" lvl="1" indent="0">
              <a:buNone/>
            </a:pPr>
            <a:r>
              <a:rPr lang="en-US" dirty="0"/>
              <a:t>…</a:t>
            </a:r>
          </a:p>
          <a:p>
            <a:pPr marL="457200" lvl="1" indent="0">
              <a:buNone/>
            </a:pPr>
            <a:r>
              <a:rPr lang="en-US" dirty="0"/>
              <a:t>return (</a:t>
            </a:r>
          </a:p>
          <a:p>
            <a:pPr marL="457200" lvl="1" indent="0">
              <a:buNone/>
            </a:pPr>
            <a:r>
              <a:rPr lang="en-US" dirty="0"/>
              <a:t>&lt;</a:t>
            </a:r>
            <a:r>
              <a:rPr lang="en-US" dirty="0" err="1"/>
              <a:t>FriendContext.Provider</a:t>
            </a:r>
            <a:r>
              <a:rPr lang="en-US" dirty="0"/>
              <a:t> value={[friends, </a:t>
            </a:r>
            <a:r>
              <a:rPr lang="en-US" dirty="0" err="1"/>
              <a:t>setFriends</a:t>
            </a:r>
            <a:r>
              <a:rPr lang="en-US" dirty="0"/>
              <a:t>]}&gt;</a:t>
            </a:r>
          </a:p>
          <a:p>
            <a:pPr marL="457200" lvl="1" indent="0">
              <a:buNone/>
            </a:pPr>
            <a:r>
              <a:rPr lang="en-US" dirty="0"/>
              <a:t>	</a:t>
            </a:r>
            <a:r>
              <a:rPr lang="en-US" b="1" dirty="0"/>
              <a:t>&lt;</a:t>
            </a:r>
            <a:r>
              <a:rPr lang="en-US" b="1" dirty="0" err="1"/>
              <a:t>FriendList</a:t>
            </a:r>
            <a:r>
              <a:rPr lang="en-US" b="1" dirty="0"/>
              <a:t>&gt;</a:t>
            </a:r>
          </a:p>
          <a:p>
            <a:pPr marL="457200" lvl="1" indent="0">
              <a:buNone/>
            </a:pPr>
            <a:r>
              <a:rPr lang="en-US" b="1" dirty="0"/>
              <a:t>	&lt;</a:t>
            </a:r>
            <a:r>
              <a:rPr lang="en-US" b="1" dirty="0" err="1"/>
              <a:t>OtherComponents</a:t>
            </a:r>
            <a:r>
              <a:rPr lang="en-US" b="1" dirty="0"/>
              <a:t>&gt;</a:t>
            </a:r>
          </a:p>
          <a:p>
            <a:pPr marL="457200" lvl="1" indent="0">
              <a:buNone/>
            </a:pPr>
            <a:r>
              <a:rPr lang="en-US" dirty="0"/>
              <a:t>&lt;/</a:t>
            </a:r>
            <a:r>
              <a:rPr lang="en-US" dirty="0" err="1"/>
              <a:t>FriendContext.Provider</a:t>
            </a:r>
            <a:r>
              <a:rPr lang="en-US" dirty="0"/>
              <a:t>&gt;</a:t>
            </a:r>
          </a:p>
          <a:p>
            <a:pPr marL="457200" lvl="1" indent="0">
              <a:buNone/>
            </a:pPr>
            <a:r>
              <a:rPr lang="en-US" dirty="0"/>
              <a:t>);</a:t>
            </a:r>
          </a:p>
          <a:p>
            <a:pPr marL="0" indent="0">
              <a:buNone/>
            </a:pPr>
            <a:r>
              <a:rPr lang="en-US" dirty="0"/>
              <a:t>}</a:t>
            </a:r>
          </a:p>
        </p:txBody>
      </p:sp>
      <p:grpSp>
        <p:nvGrpSpPr>
          <p:cNvPr id="8" name="Group 7">
            <a:extLst>
              <a:ext uri="{FF2B5EF4-FFF2-40B4-BE49-F238E27FC236}">
                <a16:creationId xmlns:a16="http://schemas.microsoft.com/office/drawing/2014/main" id="{022077C4-FE49-F0AE-D919-01513DBC7366}"/>
              </a:ext>
            </a:extLst>
          </p:cNvPr>
          <p:cNvGrpSpPr/>
          <p:nvPr/>
        </p:nvGrpSpPr>
        <p:grpSpPr>
          <a:xfrm>
            <a:off x="4755715" y="4207261"/>
            <a:ext cx="6142711" cy="735103"/>
            <a:chOff x="4755715" y="4416323"/>
            <a:chExt cx="6142711" cy="735103"/>
          </a:xfrm>
        </p:grpSpPr>
        <p:cxnSp>
          <p:nvCxnSpPr>
            <p:cNvPr id="5" name="Straight Arrow Connector 4">
              <a:extLst>
                <a:ext uri="{FF2B5EF4-FFF2-40B4-BE49-F238E27FC236}">
                  <a16:creationId xmlns:a16="http://schemas.microsoft.com/office/drawing/2014/main" id="{1841006B-B7CE-D3AD-9793-861F7D416CFB}"/>
                </a:ext>
              </a:extLst>
            </p:cNvPr>
            <p:cNvCxnSpPr>
              <a:cxnSpLocks/>
            </p:cNvCxnSpPr>
            <p:nvPr/>
          </p:nvCxnSpPr>
          <p:spPr>
            <a:xfrm>
              <a:off x="4755715" y="4647156"/>
              <a:ext cx="300676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1F51F8-1704-FE01-9B2D-21F4B06F59C1}"/>
                </a:ext>
              </a:extLst>
            </p:cNvPr>
            <p:cNvSpPr txBox="1"/>
            <p:nvPr/>
          </p:nvSpPr>
          <p:spPr>
            <a:xfrm>
              <a:off x="8217856" y="4416323"/>
              <a:ext cx="2680570" cy="461665"/>
            </a:xfrm>
            <a:prstGeom prst="rect">
              <a:avLst/>
            </a:prstGeom>
            <a:noFill/>
          </p:spPr>
          <p:txBody>
            <a:bodyPr wrap="square" rtlCol="0">
              <a:spAutoFit/>
            </a:bodyPr>
            <a:lstStyle/>
            <a:p>
              <a:pPr algn="ctr"/>
              <a:r>
                <a:rPr lang="en-US" sz="2400" b="1" dirty="0"/>
                <a:t>{</a:t>
              </a:r>
              <a:r>
                <a:rPr lang="en-US" sz="2400" b="1" dirty="0" err="1"/>
                <a:t>props.children</a:t>
              </a:r>
              <a:r>
                <a:rPr lang="en-US" sz="2400" b="1" dirty="0"/>
                <a:t>}</a:t>
              </a:r>
            </a:p>
          </p:txBody>
        </p:sp>
        <p:sp>
          <p:nvSpPr>
            <p:cNvPr id="7" name="TextBox 6">
              <a:extLst>
                <a:ext uri="{FF2B5EF4-FFF2-40B4-BE49-F238E27FC236}">
                  <a16:creationId xmlns:a16="http://schemas.microsoft.com/office/drawing/2014/main" id="{F2AC61A9-BB47-13C6-281A-6FEC2AF2C73C}"/>
                </a:ext>
              </a:extLst>
            </p:cNvPr>
            <p:cNvSpPr txBox="1"/>
            <p:nvPr/>
          </p:nvSpPr>
          <p:spPr>
            <a:xfrm>
              <a:off x="4966830" y="4782094"/>
              <a:ext cx="2258339" cy="369332"/>
            </a:xfrm>
            <a:prstGeom prst="rect">
              <a:avLst/>
            </a:prstGeom>
            <a:noFill/>
          </p:spPr>
          <p:txBody>
            <a:bodyPr wrap="square" rtlCol="0">
              <a:spAutoFit/>
            </a:bodyPr>
            <a:lstStyle/>
            <a:p>
              <a:pPr algn="ctr"/>
              <a:r>
                <a:rPr lang="en-US" i="1" dirty="0"/>
                <a:t>(can be simplified to)</a:t>
              </a:r>
            </a:p>
          </p:txBody>
        </p:sp>
      </p:grpSp>
    </p:spTree>
    <p:extLst>
      <p:ext uri="{BB962C8B-B14F-4D97-AF65-F5344CB8AC3E}">
        <p14:creationId xmlns:p14="http://schemas.microsoft.com/office/powerpoint/2010/main" val="9593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6178E-F4E1-04E3-03F8-9BCC6494C223}"/>
              </a:ext>
            </a:extLst>
          </p:cNvPr>
          <p:cNvSpPr>
            <a:spLocks noGrp="1"/>
          </p:cNvSpPr>
          <p:nvPr>
            <p:ph type="title"/>
          </p:nvPr>
        </p:nvSpPr>
        <p:spPr>
          <a:xfrm>
            <a:off x="956826" y="1112969"/>
            <a:ext cx="3937298" cy="4166010"/>
          </a:xfrm>
        </p:spPr>
        <p:txBody>
          <a:bodyPr>
            <a:normAutofit/>
          </a:bodyPr>
          <a:lstStyle/>
          <a:p>
            <a:r>
              <a:rPr lang="en-US">
                <a:solidFill>
                  <a:srgbClr val="FFFFFF"/>
                </a:solidFill>
              </a:rPr>
              <a:t>useContext Hook (finale)</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E51F1B9-7E95-CF96-F29F-082C5328A247}"/>
              </a:ext>
            </a:extLst>
          </p:cNvPr>
          <p:cNvSpPr>
            <a:spLocks noGrp="1"/>
          </p:cNvSpPr>
          <p:nvPr>
            <p:ph idx="1"/>
          </p:nvPr>
        </p:nvSpPr>
        <p:spPr>
          <a:xfrm>
            <a:off x="6096000" y="820880"/>
            <a:ext cx="5257799" cy="4889350"/>
          </a:xfrm>
        </p:spPr>
        <p:txBody>
          <a:bodyPr anchor="t">
            <a:normAutofit/>
          </a:bodyPr>
          <a:lstStyle/>
          <a:p>
            <a:pPr marL="0" indent="0">
              <a:buNone/>
            </a:pPr>
            <a:r>
              <a:rPr lang="en-US" sz="1500"/>
              <a:t>Finally, we can use apply this context to all the components that need it in our app.</a:t>
            </a:r>
          </a:p>
          <a:p>
            <a:pPr marL="0" indent="0">
              <a:buNone/>
            </a:pPr>
            <a:endParaRPr lang="en-US" sz="1500"/>
          </a:p>
          <a:p>
            <a:pPr marL="0" indent="0">
              <a:buNone/>
            </a:pPr>
            <a:r>
              <a:rPr lang="en-US" sz="1500"/>
              <a:t>import </a:t>
            </a:r>
            <a:r>
              <a:rPr lang="en-US" sz="1500" err="1"/>
              <a:t>FriendProvider</a:t>
            </a:r>
            <a:r>
              <a:rPr lang="en-US" sz="1500"/>
              <a:t> from “../contexts/</a:t>
            </a:r>
            <a:r>
              <a:rPr lang="en-US" sz="1500" err="1"/>
              <a:t>FriendContext.js</a:t>
            </a:r>
            <a:r>
              <a:rPr lang="en-US" sz="1500"/>
              <a:t>”;</a:t>
            </a:r>
          </a:p>
          <a:p>
            <a:pPr marL="0" indent="0">
              <a:buNone/>
            </a:pPr>
            <a:endParaRPr lang="en-US" sz="1500"/>
          </a:p>
          <a:p>
            <a:pPr marL="0" indent="0">
              <a:buNone/>
            </a:pPr>
            <a:r>
              <a:rPr lang="en-CA" sz="1500"/>
              <a:t>function App() {</a:t>
            </a:r>
          </a:p>
          <a:p>
            <a:pPr marL="0" indent="0">
              <a:buNone/>
            </a:pPr>
            <a:r>
              <a:rPr lang="en-CA" sz="1500" i="1"/>
              <a:t>	return</a:t>
            </a:r>
            <a:r>
              <a:rPr lang="en-CA" sz="1500"/>
              <a:t> (</a:t>
            </a:r>
          </a:p>
          <a:p>
            <a:pPr marL="0" indent="0">
              <a:buNone/>
            </a:pPr>
            <a:r>
              <a:rPr lang="en-CA" sz="1500"/>
              <a:t>		&lt;</a:t>
            </a:r>
            <a:r>
              <a:rPr lang="en-CA" sz="1500" err="1"/>
              <a:t>FriendProvider</a:t>
            </a:r>
            <a:r>
              <a:rPr lang="en-CA" sz="1500"/>
              <a:t>&gt;</a:t>
            </a:r>
          </a:p>
          <a:p>
            <a:pPr marL="0" indent="0">
              <a:buNone/>
            </a:pPr>
            <a:r>
              <a:rPr lang="en-CA" sz="1500"/>
              <a:t>			&lt;</a:t>
            </a:r>
            <a:r>
              <a:rPr lang="en-CA" sz="1500" err="1"/>
              <a:t>FriendsList</a:t>
            </a:r>
            <a:r>
              <a:rPr lang="en-CA" sz="1500"/>
              <a:t>&gt;</a:t>
            </a:r>
          </a:p>
          <a:p>
            <a:pPr marL="0" indent="0">
              <a:buNone/>
            </a:pPr>
            <a:r>
              <a:rPr lang="en-CA" sz="1500"/>
              <a:t>			&lt;</a:t>
            </a:r>
            <a:r>
              <a:rPr lang="en-CA" sz="1500" err="1"/>
              <a:t>OtherComponents</a:t>
            </a:r>
            <a:r>
              <a:rPr lang="en-CA" sz="1500"/>
              <a:t>&gt;</a:t>
            </a:r>
          </a:p>
          <a:p>
            <a:pPr marL="0" indent="0">
              <a:buNone/>
            </a:pPr>
            <a:r>
              <a:rPr lang="en-CA" sz="1500"/>
              <a:t>		&lt;/</a:t>
            </a:r>
            <a:r>
              <a:rPr lang="en-CA" sz="1500" err="1"/>
              <a:t>FriendProvider</a:t>
            </a:r>
            <a:r>
              <a:rPr lang="en-CA" sz="1500"/>
              <a:t>&gt;</a:t>
            </a:r>
          </a:p>
          <a:p>
            <a:pPr marL="0" indent="0">
              <a:buNone/>
            </a:pPr>
            <a:r>
              <a:rPr lang="en-CA" sz="1500"/>
              <a:t>	);</a:t>
            </a:r>
          </a:p>
          <a:p>
            <a:pPr marL="0" indent="0">
              <a:buNone/>
            </a:pPr>
            <a:r>
              <a:rPr lang="en-CA" sz="1500"/>
              <a:t>}</a:t>
            </a:r>
          </a:p>
          <a:p>
            <a:pPr marL="0" indent="0">
              <a:buNone/>
            </a:pPr>
            <a:endParaRPr lang="en-US" sz="150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326616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5E40-7CFB-78BD-71C7-6A2BD0964165}"/>
              </a:ext>
            </a:extLst>
          </p:cNvPr>
          <p:cNvSpPr>
            <a:spLocks noGrp="1"/>
          </p:cNvSpPr>
          <p:nvPr>
            <p:ph type="title"/>
          </p:nvPr>
        </p:nvSpPr>
        <p:spPr/>
        <p:txBody>
          <a:bodyPr/>
          <a:lstStyle/>
          <a:p>
            <a:r>
              <a:rPr lang="en-US" dirty="0"/>
              <a:t>Modifying our App</a:t>
            </a:r>
          </a:p>
        </p:txBody>
      </p:sp>
      <p:sp>
        <p:nvSpPr>
          <p:cNvPr id="3" name="Content Placeholder 2">
            <a:extLst>
              <a:ext uri="{FF2B5EF4-FFF2-40B4-BE49-F238E27FC236}">
                <a16:creationId xmlns:a16="http://schemas.microsoft.com/office/drawing/2014/main" id="{E419824C-6809-3473-0935-56A6413E7B0D}"/>
              </a:ext>
            </a:extLst>
          </p:cNvPr>
          <p:cNvSpPr>
            <a:spLocks noGrp="1"/>
          </p:cNvSpPr>
          <p:nvPr>
            <p:ph idx="1"/>
          </p:nvPr>
        </p:nvSpPr>
        <p:spPr/>
        <p:txBody>
          <a:bodyPr/>
          <a:lstStyle/>
          <a:p>
            <a:pPr marL="0" indent="0">
              <a:buNone/>
            </a:pPr>
            <a:r>
              <a:rPr lang="en-US" dirty="0"/>
              <a:t>Before we start developing, let’s plan how we’re going to start developing. Let’s build a component structure.</a:t>
            </a:r>
          </a:p>
        </p:txBody>
      </p:sp>
      <p:sp>
        <p:nvSpPr>
          <p:cNvPr id="5" name="Rectangle 4">
            <a:extLst>
              <a:ext uri="{FF2B5EF4-FFF2-40B4-BE49-F238E27FC236}">
                <a16:creationId xmlns:a16="http://schemas.microsoft.com/office/drawing/2014/main" id="{9D14D50F-1F7E-C8B1-8FD4-6F6D00C53E64}"/>
              </a:ext>
            </a:extLst>
          </p:cNvPr>
          <p:cNvSpPr/>
          <p:nvPr/>
        </p:nvSpPr>
        <p:spPr>
          <a:xfrm>
            <a:off x="4893497" y="3202359"/>
            <a:ext cx="2404997" cy="58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&lt;App&gt;</a:t>
            </a:r>
          </a:p>
        </p:txBody>
      </p:sp>
      <p:sp>
        <p:nvSpPr>
          <p:cNvPr id="6" name="Rectangle 5">
            <a:extLst>
              <a:ext uri="{FF2B5EF4-FFF2-40B4-BE49-F238E27FC236}">
                <a16:creationId xmlns:a16="http://schemas.microsoft.com/office/drawing/2014/main" id="{C2E54F0C-A3C4-60E4-7F9A-A525BD9BE443}"/>
              </a:ext>
            </a:extLst>
          </p:cNvPr>
          <p:cNvSpPr/>
          <p:nvPr/>
        </p:nvSpPr>
        <p:spPr>
          <a:xfrm>
            <a:off x="4893497" y="4396021"/>
            <a:ext cx="2404997" cy="58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r>
              <a:rPr lang="en-US" dirty="0" err="1"/>
              <a:t>FriendsList</a:t>
            </a:r>
            <a:r>
              <a:rPr lang="en-US" dirty="0"/>
              <a:t>&gt;</a:t>
            </a:r>
          </a:p>
        </p:txBody>
      </p:sp>
      <p:sp>
        <p:nvSpPr>
          <p:cNvPr id="7" name="Rectangle 6">
            <a:extLst>
              <a:ext uri="{FF2B5EF4-FFF2-40B4-BE49-F238E27FC236}">
                <a16:creationId xmlns:a16="http://schemas.microsoft.com/office/drawing/2014/main" id="{EA6F64B4-DE31-D7FA-56EB-3672302D5E07}"/>
              </a:ext>
            </a:extLst>
          </p:cNvPr>
          <p:cNvSpPr/>
          <p:nvPr/>
        </p:nvSpPr>
        <p:spPr>
          <a:xfrm>
            <a:off x="4893497" y="5198483"/>
            <a:ext cx="2404997" cy="58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&lt;Friend&gt;</a:t>
            </a:r>
          </a:p>
        </p:txBody>
      </p:sp>
      <p:sp>
        <p:nvSpPr>
          <p:cNvPr id="8" name="TextBox 7">
            <a:extLst>
              <a:ext uri="{FF2B5EF4-FFF2-40B4-BE49-F238E27FC236}">
                <a16:creationId xmlns:a16="http://schemas.microsoft.com/office/drawing/2014/main" id="{37A7EBBE-0216-49F1-DCDC-6E6F21D5C1FD}"/>
              </a:ext>
            </a:extLst>
          </p:cNvPr>
          <p:cNvSpPr txBox="1"/>
          <p:nvPr/>
        </p:nvSpPr>
        <p:spPr>
          <a:xfrm>
            <a:off x="8404964" y="3840846"/>
            <a:ext cx="2718148" cy="1200329"/>
          </a:xfrm>
          <a:prstGeom prst="rect">
            <a:avLst/>
          </a:prstGeom>
          <a:noFill/>
        </p:spPr>
        <p:txBody>
          <a:bodyPr wrap="square" rtlCol="0">
            <a:spAutoFit/>
          </a:bodyPr>
          <a:lstStyle/>
          <a:p>
            <a:pPr algn="ctr"/>
            <a:r>
              <a:rPr lang="en-US" dirty="0"/>
              <a:t>We’ll use the built-in JavaScript function map() to display our friends with our state</a:t>
            </a:r>
          </a:p>
        </p:txBody>
      </p:sp>
      <p:sp>
        <p:nvSpPr>
          <p:cNvPr id="4" name="TextBox 3">
            <a:extLst>
              <a:ext uri="{FF2B5EF4-FFF2-40B4-BE49-F238E27FC236}">
                <a16:creationId xmlns:a16="http://schemas.microsoft.com/office/drawing/2014/main" id="{8DFAF590-EE02-B1E0-7F98-067A9494CCDE}"/>
              </a:ext>
            </a:extLst>
          </p:cNvPr>
          <p:cNvSpPr txBox="1"/>
          <p:nvPr/>
        </p:nvSpPr>
        <p:spPr>
          <a:xfrm>
            <a:off x="838193" y="4852857"/>
            <a:ext cx="3486412" cy="1200329"/>
          </a:xfrm>
          <a:prstGeom prst="rect">
            <a:avLst/>
          </a:prstGeom>
          <a:noFill/>
        </p:spPr>
        <p:txBody>
          <a:bodyPr wrap="square" rtlCol="0">
            <a:spAutoFit/>
          </a:bodyPr>
          <a:lstStyle/>
          <a:p>
            <a:pPr algn="ctr"/>
            <a:r>
              <a:rPr lang="en-US" dirty="0"/>
              <a:t>We’ll display the individual friend and call our increment/decrement functions that were passed as props</a:t>
            </a:r>
          </a:p>
        </p:txBody>
      </p:sp>
      <p:sp>
        <p:nvSpPr>
          <p:cNvPr id="9" name="Rectangle 8">
            <a:extLst>
              <a:ext uri="{FF2B5EF4-FFF2-40B4-BE49-F238E27FC236}">
                <a16:creationId xmlns:a16="http://schemas.microsoft.com/office/drawing/2014/main" id="{5DE1FF9F-324E-B260-6AA3-0910F07E1BA7}"/>
              </a:ext>
            </a:extLst>
          </p:cNvPr>
          <p:cNvSpPr/>
          <p:nvPr/>
        </p:nvSpPr>
        <p:spPr>
          <a:xfrm>
            <a:off x="4555293" y="4154263"/>
            <a:ext cx="3081403" cy="19164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A792AE-602C-E2AC-C956-41821C8BE36F}"/>
              </a:ext>
            </a:extLst>
          </p:cNvPr>
          <p:cNvSpPr txBox="1"/>
          <p:nvPr/>
        </p:nvSpPr>
        <p:spPr>
          <a:xfrm>
            <a:off x="4805812" y="3809819"/>
            <a:ext cx="2580364" cy="369332"/>
          </a:xfrm>
          <a:prstGeom prst="rect">
            <a:avLst/>
          </a:prstGeom>
          <a:noFill/>
        </p:spPr>
        <p:txBody>
          <a:bodyPr wrap="square" rtlCol="0">
            <a:spAutoFit/>
          </a:bodyPr>
          <a:lstStyle/>
          <a:p>
            <a:pPr algn="ctr"/>
            <a:r>
              <a:rPr lang="en-US" dirty="0"/>
              <a:t>&lt;</a:t>
            </a:r>
            <a:r>
              <a:rPr lang="en-US" dirty="0" err="1"/>
              <a:t>FriendsProvider</a:t>
            </a:r>
            <a:r>
              <a:rPr lang="en-US" dirty="0"/>
              <a:t>&gt;</a:t>
            </a:r>
          </a:p>
        </p:txBody>
      </p:sp>
    </p:spTree>
    <p:extLst>
      <p:ext uri="{BB962C8B-B14F-4D97-AF65-F5344CB8AC3E}">
        <p14:creationId xmlns:p14="http://schemas.microsoft.com/office/powerpoint/2010/main" val="132420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4" grpId="0"/>
      <p:bldP spid="9"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596D5-5EF1-68A7-D607-31B3ADF942E0}"/>
              </a:ext>
            </a:extLst>
          </p:cNvPr>
          <p:cNvSpPr>
            <a:spLocks noGrp="1"/>
          </p:cNvSpPr>
          <p:nvPr>
            <p:ph type="title"/>
          </p:nvPr>
        </p:nvSpPr>
        <p:spPr>
          <a:xfrm>
            <a:off x="838200" y="365125"/>
            <a:ext cx="5558489" cy="1325563"/>
          </a:xfrm>
        </p:spPr>
        <p:txBody>
          <a:bodyPr>
            <a:normAutofit/>
          </a:bodyPr>
          <a:lstStyle/>
          <a:p>
            <a:r>
              <a:rPr lang="en-US" dirty="0" err="1"/>
              <a:t>useContext</a:t>
            </a:r>
            <a:r>
              <a:rPr lang="en-US" dirty="0"/>
              <a:t> Hook Resources</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55B6363-0533-B3C7-A7CF-2ABD6967DC1E}"/>
              </a:ext>
            </a:extLst>
          </p:cNvPr>
          <p:cNvSpPr>
            <a:spLocks noGrp="1"/>
          </p:cNvSpPr>
          <p:nvPr>
            <p:ph idx="1"/>
          </p:nvPr>
        </p:nvSpPr>
        <p:spPr>
          <a:xfrm>
            <a:off x="838200" y="1825625"/>
            <a:ext cx="5558489" cy="4351338"/>
          </a:xfrm>
        </p:spPr>
        <p:txBody>
          <a:bodyPr>
            <a:normAutofit/>
          </a:bodyPr>
          <a:lstStyle/>
          <a:p>
            <a:pPr marL="0" indent="0">
              <a:buNone/>
            </a:pPr>
            <a:r>
              <a:rPr lang="en-US" sz="1100" b="1"/>
              <a:t>Highly recommend you watch these for more in-depth info</a:t>
            </a:r>
          </a:p>
          <a:p>
            <a:pPr marL="0" indent="0">
              <a:buNone/>
            </a:pPr>
            <a:endParaRPr lang="en-US" sz="1100" b="1"/>
          </a:p>
          <a:p>
            <a:r>
              <a:rPr lang="en-CA" sz="1100"/>
              <a:t>React State Management Tutorial | Context </a:t>
            </a:r>
            <a:r>
              <a:rPr lang="en-CA" sz="1100" err="1"/>
              <a:t>Api</a:t>
            </a:r>
            <a:r>
              <a:rPr lang="en-CA" sz="1100"/>
              <a:t> | React Tutorial For Beginners – Dev Ed</a:t>
            </a:r>
            <a:endParaRPr lang="en-US" sz="1100"/>
          </a:p>
          <a:p>
            <a:pPr lvl="1"/>
            <a:r>
              <a:rPr lang="en-US" sz="1100">
                <a:hlinkClick r:id="rId2"/>
              </a:rPr>
              <a:t>https://www.youtube.com/watch?v=35lXWvCuM8o</a:t>
            </a:r>
            <a:endParaRPr lang="en-US" sz="1100"/>
          </a:p>
          <a:p>
            <a:r>
              <a:rPr lang="en-CA" sz="1100"/>
              <a:t>Learn </a:t>
            </a:r>
            <a:r>
              <a:rPr lang="en-CA" sz="1100" err="1"/>
              <a:t>useContext</a:t>
            </a:r>
            <a:r>
              <a:rPr lang="en-CA" sz="1100"/>
              <a:t> In 13 Minutes – Web Dev Simplified</a:t>
            </a:r>
            <a:endParaRPr lang="en-US" sz="1100"/>
          </a:p>
          <a:p>
            <a:pPr lvl="1"/>
            <a:r>
              <a:rPr lang="en-US" sz="1100">
                <a:hlinkClick r:id="rId3"/>
              </a:rPr>
              <a:t>https://www.youtube.com/watch?v=5LrDIWkK_Bc</a:t>
            </a:r>
            <a:endParaRPr lang="en-US" sz="1100"/>
          </a:p>
          <a:p>
            <a:r>
              <a:rPr lang="en-CA" sz="1100"/>
              <a:t>React Hooks </a:t>
            </a:r>
            <a:r>
              <a:rPr lang="en-CA" sz="1100" err="1"/>
              <a:t>useContext</a:t>
            </a:r>
            <a:r>
              <a:rPr lang="en-CA" sz="1100"/>
              <a:t> Tutorial (Storing a User) </a:t>
            </a:r>
            <a:r>
              <a:rPr lang="en-US" sz="1100"/>
              <a:t>- Ben </a:t>
            </a:r>
            <a:r>
              <a:rPr lang="en-US" sz="1100" err="1"/>
              <a:t>Awad</a:t>
            </a:r>
            <a:endParaRPr lang="en-US" sz="1100"/>
          </a:p>
          <a:p>
            <a:pPr lvl="1"/>
            <a:r>
              <a:rPr lang="en-US" sz="1100">
                <a:hlinkClick r:id="rId4"/>
              </a:rPr>
              <a:t>https://www.youtube.com/watch?v=lhMKvyLRWo0</a:t>
            </a:r>
            <a:endParaRPr lang="en-US" sz="1100"/>
          </a:p>
          <a:p>
            <a:r>
              <a:rPr lang="en-US" sz="1100"/>
              <a:t>ReactJS Documentation</a:t>
            </a:r>
          </a:p>
          <a:p>
            <a:pPr lvl="1"/>
            <a:r>
              <a:rPr lang="en-US" sz="1100">
                <a:hlinkClick r:id="rId5"/>
              </a:rPr>
              <a:t>https://reactjs.org/docs/hooks-reference.html#usecontext</a:t>
            </a:r>
            <a:endParaRPr lang="en-US" sz="1100"/>
          </a:p>
          <a:p>
            <a:pPr marL="457200" lvl="1" indent="0">
              <a:buNone/>
            </a:pPr>
            <a:endParaRPr lang="en-US" sz="110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929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6AF0D79-8295-B87C-72A5-27506D7376FD}"/>
              </a:ext>
            </a:extLst>
          </p:cNvPr>
          <p:cNvSpPr>
            <a:spLocks noGrp="1"/>
          </p:cNvSpPr>
          <p:nvPr>
            <p:ph type="title"/>
          </p:nvPr>
        </p:nvSpPr>
        <p:spPr>
          <a:xfrm>
            <a:off x="838200" y="365125"/>
            <a:ext cx="10515599" cy="1325563"/>
          </a:xfrm>
        </p:spPr>
        <p:txBody>
          <a:bodyPr>
            <a:normAutofit/>
          </a:bodyPr>
          <a:lstStyle/>
          <a:p>
            <a:r>
              <a:rPr lang="en-US" dirty="0"/>
              <a:t>Some Drawbacks </a:t>
            </a:r>
          </a:p>
        </p:txBody>
      </p:sp>
      <p:pic>
        <p:nvPicPr>
          <p:cNvPr id="6" name="Picture 5">
            <a:extLst>
              <a:ext uri="{FF2B5EF4-FFF2-40B4-BE49-F238E27FC236}">
                <a16:creationId xmlns:a16="http://schemas.microsoft.com/office/drawing/2014/main" id="{94159A12-F80A-24AD-F92E-0C5B3F8EAD39}"/>
              </a:ext>
            </a:extLst>
          </p:cNvPr>
          <p:cNvPicPr>
            <a:picLocks noChangeAspect="1"/>
          </p:cNvPicPr>
          <p:nvPr/>
        </p:nvPicPr>
        <p:blipFill rotWithShape="1">
          <a:blip r:embed="rId2"/>
          <a:srcRect r="-2" b="-2"/>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4004D6FE-48D3-6DB9-BB80-7832F79509AD}"/>
              </a:ext>
            </a:extLst>
          </p:cNvPr>
          <p:cNvGraphicFramePr>
            <a:graphicFrameLocks noGrp="1"/>
          </p:cNvGraphicFramePr>
          <p:nvPr>
            <p:ph idx="1"/>
            <p:extLst>
              <p:ext uri="{D42A27DB-BD31-4B8C-83A1-F6EECF244321}">
                <p14:modId xmlns:p14="http://schemas.microsoft.com/office/powerpoint/2010/main" val="4048664220"/>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6204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70A578-6DDC-8531-0418-5D35D61A8BC2}"/>
              </a:ext>
            </a:extLst>
          </p:cNvPr>
          <p:cNvSpPr>
            <a:spLocks noGrp="1"/>
          </p:cNvSpPr>
          <p:nvPr>
            <p:ph type="title"/>
          </p:nvPr>
        </p:nvSpPr>
        <p:spPr>
          <a:xfrm>
            <a:off x="643467" y="1698171"/>
            <a:ext cx="3962061" cy="4516360"/>
          </a:xfrm>
        </p:spPr>
        <p:txBody>
          <a:bodyPr anchor="t">
            <a:normAutofit/>
          </a:bodyPr>
          <a:lstStyle/>
          <a:p>
            <a:r>
              <a:rPr lang="en-US" sz="3600"/>
              <a:t>Next Steps</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C917653-A705-68A7-1AA4-63113E2C9B17}"/>
              </a:ext>
            </a:extLst>
          </p:cNvPr>
          <p:cNvSpPr>
            <a:spLocks noGrp="1"/>
          </p:cNvSpPr>
          <p:nvPr>
            <p:ph idx="1"/>
          </p:nvPr>
        </p:nvSpPr>
        <p:spPr>
          <a:xfrm>
            <a:off x="5070020" y="1698170"/>
            <a:ext cx="6478513" cy="4516361"/>
          </a:xfrm>
        </p:spPr>
        <p:txBody>
          <a:bodyPr>
            <a:normAutofit/>
          </a:bodyPr>
          <a:lstStyle/>
          <a:p>
            <a:pPr marL="0" indent="0">
              <a:buNone/>
            </a:pPr>
            <a:r>
              <a:rPr lang="en-US" sz="1300"/>
              <a:t>There are many frameworks and libraries that build on top of or work with React that make it even more powerful and I hope you find the time and joy to explore them when you become a React master.</a:t>
            </a:r>
          </a:p>
          <a:p>
            <a:pPr marL="0" indent="0">
              <a:buNone/>
            </a:pPr>
            <a:endParaRPr lang="en-US" sz="1300"/>
          </a:p>
          <a:p>
            <a:pPr marL="0" indent="0">
              <a:buNone/>
            </a:pPr>
            <a:r>
              <a:rPr lang="en-US" sz="1300"/>
              <a:t>Here are some of my favourites…</a:t>
            </a:r>
          </a:p>
          <a:p>
            <a:r>
              <a:rPr lang="en-US" sz="1300"/>
              <a:t>Node.js</a:t>
            </a:r>
          </a:p>
          <a:p>
            <a:pPr lvl="1"/>
            <a:r>
              <a:rPr lang="en-US" sz="1300"/>
              <a:t>Create a backend for your front-end!</a:t>
            </a:r>
          </a:p>
          <a:p>
            <a:r>
              <a:rPr lang="en-US" sz="1300"/>
              <a:t>Next.js </a:t>
            </a:r>
          </a:p>
          <a:p>
            <a:pPr lvl="1"/>
            <a:r>
              <a:rPr lang="en-US" sz="1300"/>
              <a:t>Allows for server-side rendering, image optimization, built-in and easy routing, and many more features</a:t>
            </a:r>
          </a:p>
          <a:p>
            <a:r>
              <a:rPr lang="en-US" sz="1300"/>
              <a:t>Redux</a:t>
            </a:r>
          </a:p>
          <a:p>
            <a:pPr lvl="1"/>
            <a:r>
              <a:rPr lang="en-US" sz="1300"/>
              <a:t>Popular state management system that helps you co-ordinate states across your React App</a:t>
            </a:r>
          </a:p>
          <a:p>
            <a:r>
              <a:rPr lang="en-US" sz="1300"/>
              <a:t>Remix</a:t>
            </a:r>
          </a:p>
          <a:p>
            <a:pPr lvl="1"/>
            <a:r>
              <a:rPr lang="en-US" sz="1300"/>
              <a:t>Created by the React-Router-DOM team, is another framework that shares some features with Next.js</a:t>
            </a:r>
          </a:p>
          <a:p>
            <a:r>
              <a:rPr lang="en-US" sz="1300"/>
              <a:t>React Native</a:t>
            </a:r>
          </a:p>
          <a:p>
            <a:pPr lvl="1"/>
            <a:r>
              <a:rPr lang="en-US" sz="1300"/>
              <a:t>A react library to write apps for android, iOS and the web</a:t>
            </a:r>
          </a:p>
          <a:p>
            <a:endParaRPr lang="en-US" sz="130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99591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8F713B-23B3-6C0D-7A73-048A73D1C1B3}"/>
              </a:ext>
            </a:extLst>
          </p:cNvPr>
          <p:cNvSpPr>
            <a:spLocks noGrp="1"/>
          </p:cNvSpPr>
          <p:nvPr>
            <p:ph type="title"/>
          </p:nvPr>
        </p:nvSpPr>
        <p:spPr>
          <a:xfrm>
            <a:off x="643467" y="1698171"/>
            <a:ext cx="3962061" cy="4516360"/>
          </a:xfrm>
        </p:spPr>
        <p:txBody>
          <a:bodyPr anchor="t">
            <a:normAutofit/>
          </a:bodyPr>
          <a:lstStyle/>
          <a:p>
            <a:r>
              <a:rPr lang="en-US" sz="3600"/>
              <a:t>Other Steps</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44E722E-DFC1-D557-41F1-BED26AE8FE77}"/>
              </a:ext>
            </a:extLst>
          </p:cNvPr>
          <p:cNvSpPr>
            <a:spLocks noGrp="1"/>
          </p:cNvSpPr>
          <p:nvPr>
            <p:ph idx="1"/>
          </p:nvPr>
        </p:nvSpPr>
        <p:spPr>
          <a:xfrm>
            <a:off x="5070020" y="1698170"/>
            <a:ext cx="6478513" cy="4516361"/>
          </a:xfrm>
        </p:spPr>
        <p:txBody>
          <a:bodyPr>
            <a:normAutofit/>
          </a:bodyPr>
          <a:lstStyle/>
          <a:p>
            <a:pPr marL="0" indent="0">
              <a:buNone/>
            </a:pPr>
            <a:r>
              <a:rPr lang="en-US" sz="1400"/>
              <a:t>Front-end development requires a wide array of knowledge that can be drawn out to build aesthetic, user-experienced oriented and/or just generally fantastic websites.</a:t>
            </a:r>
          </a:p>
          <a:p>
            <a:pPr marL="0" indent="0">
              <a:buNone/>
            </a:pPr>
            <a:endParaRPr lang="en-US" sz="1400"/>
          </a:p>
          <a:p>
            <a:pPr marL="0" indent="0">
              <a:buNone/>
            </a:pPr>
            <a:r>
              <a:rPr lang="en-US" sz="1400"/>
              <a:t>Some tools I recommend learning is…</a:t>
            </a:r>
          </a:p>
          <a:p>
            <a:r>
              <a:rPr lang="en-US" sz="1400"/>
              <a:t>Sass</a:t>
            </a:r>
          </a:p>
          <a:p>
            <a:pPr lvl="1"/>
            <a:r>
              <a:rPr lang="en-US" sz="1400"/>
              <a:t>A CSS compiler that allows for useful features like mixins with a small learning curve and powerful tools</a:t>
            </a:r>
          </a:p>
          <a:p>
            <a:r>
              <a:rPr lang="en-US" sz="1400"/>
              <a:t>Tailwind CSS</a:t>
            </a:r>
          </a:p>
          <a:p>
            <a:pPr lvl="1"/>
            <a:r>
              <a:rPr lang="en-US" sz="1400"/>
              <a:t>Works well with component-based libraries/frameworks for quick, intuitive and easy CSS development</a:t>
            </a:r>
          </a:p>
          <a:p>
            <a:r>
              <a:rPr lang="en-US" sz="1400"/>
              <a:t>Framer Motion</a:t>
            </a:r>
          </a:p>
          <a:p>
            <a:pPr lvl="1"/>
            <a:r>
              <a:rPr lang="en-US" sz="1400"/>
              <a:t>A fantastic animation library that is relatively easy to use to make complex and unique animations</a:t>
            </a:r>
          </a:p>
          <a:p>
            <a:r>
              <a:rPr lang="en-US" sz="1400"/>
              <a:t>Three.js</a:t>
            </a:r>
          </a:p>
          <a:p>
            <a:pPr lvl="1"/>
            <a:r>
              <a:rPr lang="en-US" sz="1400"/>
              <a:t>Great graphics library that help you create stunning visual experiences in 2D &amp; 3D</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63549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8FB2-A9C1-6776-E0C9-2FA0FF12F30F}"/>
              </a:ext>
            </a:extLst>
          </p:cNvPr>
          <p:cNvSpPr>
            <a:spLocks noGrp="1"/>
          </p:cNvSpPr>
          <p:nvPr>
            <p:ph type="title"/>
          </p:nvPr>
        </p:nvSpPr>
        <p:spPr>
          <a:xfrm>
            <a:off x="838200" y="2766218"/>
            <a:ext cx="10515600" cy="1325563"/>
          </a:xfrm>
        </p:spPr>
        <p:txBody>
          <a:bodyPr>
            <a:normAutofit fontScale="90000"/>
          </a:bodyPr>
          <a:lstStyle/>
          <a:p>
            <a:pPr algn="ctr"/>
            <a:r>
              <a:rPr lang="en-US" dirty="0"/>
              <a:t>Thank you!</a:t>
            </a:r>
            <a:br>
              <a:rPr lang="en-US" dirty="0"/>
            </a:br>
            <a:r>
              <a:rPr lang="en-US" sz="2800" dirty="0"/>
              <a:t>You can find me on LinkedIn by Saqif Abrar</a:t>
            </a:r>
            <a:br>
              <a:rPr lang="en-US" sz="2800" dirty="0"/>
            </a:br>
            <a:r>
              <a:rPr lang="en-US" sz="2800" dirty="0"/>
              <a:t>(</a:t>
            </a:r>
            <a:r>
              <a:rPr lang="en-US" sz="2800" dirty="0">
                <a:hlinkClick r:id="rId2"/>
              </a:rPr>
              <a:t>https://www.linkedin.com/in/saqifabrar/</a:t>
            </a:r>
            <a:r>
              <a:rPr lang="en-US" sz="2800" dirty="0"/>
              <a:t>) </a:t>
            </a:r>
            <a:endParaRPr lang="en-US" dirty="0"/>
          </a:p>
        </p:txBody>
      </p:sp>
    </p:spTree>
    <p:extLst>
      <p:ext uri="{BB962C8B-B14F-4D97-AF65-F5344CB8AC3E}">
        <p14:creationId xmlns:p14="http://schemas.microsoft.com/office/powerpoint/2010/main" val="261430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034A7-2E9B-84CD-A5FD-57CEC44D4E07}"/>
              </a:ext>
            </a:extLst>
          </p:cNvPr>
          <p:cNvSpPr>
            <a:spLocks noGrp="1"/>
          </p:cNvSpPr>
          <p:nvPr>
            <p:ph type="title"/>
          </p:nvPr>
        </p:nvSpPr>
        <p:spPr>
          <a:xfrm>
            <a:off x="6412091" y="501651"/>
            <a:ext cx="4395340" cy="1716255"/>
          </a:xfrm>
        </p:spPr>
        <p:txBody>
          <a:bodyPr anchor="b">
            <a:normAutofit/>
          </a:bodyPr>
          <a:lstStyle/>
          <a:p>
            <a:r>
              <a:rPr lang="en-US" sz="5600"/>
              <a:t>History</a:t>
            </a:r>
          </a:p>
        </p:txBody>
      </p:sp>
      <p:sp>
        <p:nvSpPr>
          <p:cNvPr id="73" name="Rectangle 7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rendan Eich - Faces of Open Source">
            <a:extLst>
              <a:ext uri="{FF2B5EF4-FFF2-40B4-BE49-F238E27FC236}">
                <a16:creationId xmlns:a16="http://schemas.microsoft.com/office/drawing/2014/main" id="{022ACEF2-B2C1-C857-CD26-95945A1C1A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6362" y="299509"/>
            <a:ext cx="5007186" cy="62589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9ABFB6F-9986-87D8-CDB7-D5ECCA898A78}"/>
              </a:ext>
            </a:extLst>
          </p:cNvPr>
          <p:cNvSpPr>
            <a:spLocks noGrp="1"/>
          </p:cNvSpPr>
          <p:nvPr>
            <p:ph idx="1"/>
          </p:nvPr>
        </p:nvSpPr>
        <p:spPr>
          <a:xfrm>
            <a:off x="6392583" y="2645922"/>
            <a:ext cx="4434721" cy="3710427"/>
          </a:xfrm>
        </p:spPr>
        <p:txBody>
          <a:bodyPr anchor="t">
            <a:normAutofit/>
          </a:bodyPr>
          <a:lstStyle/>
          <a:p>
            <a:pPr marL="0" indent="0">
              <a:buNone/>
            </a:pPr>
            <a:r>
              <a:rPr lang="en-US" sz="2000">
                <a:solidFill>
                  <a:schemeClr val="tx1">
                    <a:alpha val="80000"/>
                  </a:schemeClr>
                </a:solidFill>
              </a:rPr>
              <a:t>The start of React can be boiled down to the start of JavaScript. Invented by Brenden Eich in 1995, JavaScript worked on the Netscape browser and allowed for static pages.</a:t>
            </a:r>
          </a:p>
          <a:p>
            <a:pPr marL="0" indent="0">
              <a:buNone/>
            </a:pPr>
            <a:r>
              <a:rPr lang="en-US" sz="2000">
                <a:solidFill>
                  <a:schemeClr val="tx1">
                    <a:alpha val="80000"/>
                  </a:schemeClr>
                </a:solidFill>
              </a:rPr>
              <a:t>When the AJAX API released in 2005, it allowed for websites to send and request data from the server without having to refresh the web page, allowing for more dynamic and robust features from websites.</a:t>
            </a:r>
          </a:p>
        </p:txBody>
      </p:sp>
      <p:cxnSp>
        <p:nvCxnSpPr>
          <p:cNvPr id="75" name="Straight Connector 7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107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3E083-5D6C-819A-4441-650F0D55519A}"/>
              </a:ext>
            </a:extLst>
          </p:cNvPr>
          <p:cNvSpPr>
            <a:spLocks noGrp="1"/>
          </p:cNvSpPr>
          <p:nvPr>
            <p:ph type="title"/>
          </p:nvPr>
        </p:nvSpPr>
        <p:spPr>
          <a:xfrm>
            <a:off x="803775" y="1106007"/>
            <a:ext cx="10550025" cy="1182927"/>
          </a:xfrm>
        </p:spPr>
        <p:txBody>
          <a:bodyPr anchor="b">
            <a:normAutofit/>
          </a:bodyPr>
          <a:lstStyle/>
          <a:p>
            <a:r>
              <a:rPr lang="en-US" sz="5600"/>
              <a:t>History (cont’d)</a:t>
            </a:r>
          </a:p>
        </p:txBody>
      </p:sp>
      <p:cxnSp>
        <p:nvCxnSpPr>
          <p:cNvPr id="84" name="Straight Connector 8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C4C11D-6A67-A9AC-9773-AD8547C28091}"/>
              </a:ext>
            </a:extLst>
          </p:cNvPr>
          <p:cNvSpPr>
            <a:spLocks noGrp="1"/>
          </p:cNvSpPr>
          <p:nvPr>
            <p:ph idx="1"/>
          </p:nvPr>
        </p:nvSpPr>
        <p:spPr>
          <a:xfrm>
            <a:off x="803775" y="2598947"/>
            <a:ext cx="10550025" cy="3677348"/>
          </a:xfrm>
        </p:spPr>
        <p:txBody>
          <a:bodyPr anchor="t">
            <a:normAutofit/>
          </a:bodyPr>
          <a:lstStyle/>
          <a:p>
            <a:pPr marL="0" indent="0">
              <a:buNone/>
            </a:pPr>
            <a:r>
              <a:rPr lang="en-US" sz="2000">
                <a:solidFill>
                  <a:schemeClr val="tx1">
                    <a:alpha val="80000"/>
                  </a:schemeClr>
                </a:solidFill>
              </a:rPr>
              <a:t>The story continues as jQuery and Angular.js were built around the concept of manipulating and managing the Document Object Model (DOM). Earlier versions were clunky, and it was generally harder for other kinds of developers (such as back-end developers) to develop on the front-end. Also, early stage DOM manipulation lead to more difficult to manage situations.</a:t>
            </a:r>
          </a:p>
        </p:txBody>
      </p:sp>
      <p:grpSp>
        <p:nvGrpSpPr>
          <p:cNvPr id="86" name="Group 85">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8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8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8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Tree>
    <p:extLst>
      <p:ext uri="{BB962C8B-B14F-4D97-AF65-F5344CB8AC3E}">
        <p14:creationId xmlns:p14="http://schemas.microsoft.com/office/powerpoint/2010/main" val="35547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85ED3100-3941-4F9A-9FAB-4A7A9B4A0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Rectangle">
            <a:extLst>
              <a:ext uri="{FF2B5EF4-FFF2-40B4-BE49-F238E27FC236}">
                <a16:creationId xmlns:a16="http://schemas.microsoft.com/office/drawing/2014/main" id="{8CBEFB3C-8BDC-4A1B-94A5-A6A24CBB6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074" name="Picture 2" descr="The Evolution Of React | HackerNoon">
            <a:extLst>
              <a:ext uri="{FF2B5EF4-FFF2-40B4-BE49-F238E27FC236}">
                <a16:creationId xmlns:a16="http://schemas.microsoft.com/office/drawing/2014/main" id="{EFA63B18-B55C-152D-FB23-98162CBBD1B9}"/>
              </a:ext>
            </a:extLst>
          </p:cNvPr>
          <p:cNvPicPr>
            <a:picLocks noChangeAspect="1" noChangeArrowheads="1"/>
          </p:cNvPicPr>
          <p:nvPr/>
        </p:nvPicPr>
        <p:blipFill rotWithShape="1">
          <a:blip r:embed="rId2">
            <a:duotone>
              <a:schemeClr val="accent1">
                <a:shade val="45000"/>
                <a:satMod val="135000"/>
              </a:schemeClr>
              <a:prstClr val="white"/>
            </a:duotone>
            <a:alphaModFix amt="35000"/>
            <a:extLst>
              <a:ext uri="{28A0092B-C50C-407E-A947-70E740481C1C}">
                <a14:useLocalDpi xmlns:a14="http://schemas.microsoft.com/office/drawing/2010/main" val="0"/>
              </a:ext>
            </a:extLst>
          </a:blip>
          <a:srcRect r="11111"/>
          <a:stretch/>
        </p:blipFill>
        <p:spPr bwMode="auto">
          <a:xfrm>
            <a:off x="20" y="10"/>
            <a:ext cx="12191981" cy="6857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C90C6E-4785-7E14-A174-9340C27CAE8A}"/>
              </a:ext>
            </a:extLst>
          </p:cNvPr>
          <p:cNvSpPr>
            <a:spLocks noGrp="1"/>
          </p:cNvSpPr>
          <p:nvPr>
            <p:ph type="title"/>
          </p:nvPr>
        </p:nvSpPr>
        <p:spPr>
          <a:xfrm>
            <a:off x="1188069" y="381935"/>
            <a:ext cx="5366040" cy="2344840"/>
          </a:xfrm>
        </p:spPr>
        <p:txBody>
          <a:bodyPr anchor="b">
            <a:normAutofit/>
          </a:bodyPr>
          <a:lstStyle/>
          <a:p>
            <a:r>
              <a:rPr lang="en-US" sz="8000">
                <a:solidFill>
                  <a:srgbClr val="FFFFFF"/>
                </a:solidFill>
              </a:rPr>
              <a:t>History (finale)</a:t>
            </a:r>
          </a:p>
        </p:txBody>
      </p:sp>
      <p:grpSp>
        <p:nvGrpSpPr>
          <p:cNvPr id="3078" name="Group 74">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a:solidFill>
            <a:srgbClr val="FFFFFF"/>
          </a:solidFill>
        </p:grpSpPr>
        <p:sp>
          <p:nvSpPr>
            <p:cNvPr id="7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80" name="Straight Connector 7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66DF192-FC39-07AA-00A8-7F8ED0ECC256}"/>
              </a:ext>
            </a:extLst>
          </p:cNvPr>
          <p:cNvSpPr>
            <a:spLocks noGrp="1"/>
          </p:cNvSpPr>
          <p:nvPr>
            <p:ph idx="1"/>
          </p:nvPr>
        </p:nvSpPr>
        <p:spPr>
          <a:xfrm>
            <a:off x="1188069" y="3175552"/>
            <a:ext cx="5366041" cy="2809114"/>
          </a:xfrm>
        </p:spPr>
        <p:txBody>
          <a:bodyPr anchor="t">
            <a:normAutofit lnSpcReduction="10000"/>
          </a:bodyPr>
          <a:lstStyle/>
          <a:p>
            <a:pPr marL="0" indent="0">
              <a:buNone/>
            </a:pPr>
            <a:r>
              <a:rPr lang="en-US" sz="2000">
                <a:solidFill>
                  <a:srgbClr val="FFFFFF"/>
                </a:solidFill>
              </a:rPr>
              <a:t>That’s when Jordan Walke, the inventor of React.js, and people in the React team designed a solution to this problem. The idea was to complete re-ren</a:t>
            </a:r>
          </a:p>
          <a:p>
            <a:pPr marL="0" indent="0">
              <a:buNone/>
            </a:pPr>
            <a:r>
              <a:rPr lang="en-US" sz="2000">
                <a:solidFill>
                  <a:srgbClr val="FFFFFF"/>
                </a:solidFill>
              </a:rPr>
              <a:t>der the view from scratch whenever there was a change in data. They also tied HTML, CSS and JavaScript into one bundle to make it easier for development, calling the “newfound language” JavaScript Expressions, also known as JSX.</a:t>
            </a:r>
          </a:p>
        </p:txBody>
      </p:sp>
    </p:spTree>
    <p:extLst>
      <p:ext uri="{BB962C8B-B14F-4D97-AF65-F5344CB8AC3E}">
        <p14:creationId xmlns:p14="http://schemas.microsoft.com/office/powerpoint/2010/main" val="1278816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098" name="Picture 2" descr="Create React App - App Boilerplate - Made with React.js">
            <a:extLst>
              <a:ext uri="{FF2B5EF4-FFF2-40B4-BE49-F238E27FC236}">
                <a16:creationId xmlns:a16="http://schemas.microsoft.com/office/drawing/2014/main" id="{E8BE4232-AFB8-1F83-30E9-8AE1720344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4" r="2744" b="-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5" name="Freeform: Shape 7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7" name="Freeform: Shape 7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172AA43-A7D1-8E87-A760-4D2F69794285}"/>
              </a:ext>
            </a:extLst>
          </p:cNvPr>
          <p:cNvSpPr>
            <a:spLocks noGrp="1"/>
          </p:cNvSpPr>
          <p:nvPr>
            <p:ph type="title"/>
          </p:nvPr>
        </p:nvSpPr>
        <p:spPr>
          <a:xfrm>
            <a:off x="8046720" y="1045597"/>
            <a:ext cx="3633746" cy="1588422"/>
          </a:xfrm>
        </p:spPr>
        <p:txBody>
          <a:bodyPr anchor="b">
            <a:normAutofit/>
          </a:bodyPr>
          <a:lstStyle/>
          <a:p>
            <a:r>
              <a:rPr lang="en-US" sz="3600"/>
              <a:t>Getting Started</a:t>
            </a:r>
          </a:p>
        </p:txBody>
      </p:sp>
      <p:sp>
        <p:nvSpPr>
          <p:cNvPr id="3" name="Content Placeholder 2">
            <a:extLst>
              <a:ext uri="{FF2B5EF4-FFF2-40B4-BE49-F238E27FC236}">
                <a16:creationId xmlns:a16="http://schemas.microsoft.com/office/drawing/2014/main" id="{F1E64831-47C4-94A9-886C-2EFB81A03BF7}"/>
              </a:ext>
            </a:extLst>
          </p:cNvPr>
          <p:cNvSpPr>
            <a:spLocks noGrp="1"/>
          </p:cNvSpPr>
          <p:nvPr>
            <p:ph idx="1"/>
          </p:nvPr>
        </p:nvSpPr>
        <p:spPr>
          <a:xfrm>
            <a:off x="8046719" y="2722729"/>
            <a:ext cx="3633747" cy="2700062"/>
          </a:xfrm>
        </p:spPr>
        <p:txBody>
          <a:bodyPr>
            <a:normAutofit lnSpcReduction="10000"/>
          </a:bodyPr>
          <a:lstStyle/>
          <a:p>
            <a:pPr marL="0" indent="0">
              <a:buNone/>
            </a:pPr>
            <a:r>
              <a:rPr lang="en-US" sz="1900"/>
              <a:t>create-react-app</a:t>
            </a:r>
          </a:p>
          <a:p>
            <a:pPr marL="0" indent="0">
              <a:buNone/>
            </a:pPr>
            <a:endParaRPr lang="en-US" sz="1900"/>
          </a:p>
          <a:p>
            <a:pPr marL="0" indent="0">
              <a:buNone/>
            </a:pPr>
            <a:r>
              <a:rPr lang="en-US" sz="1900"/>
              <a:t>To create a React web application, we start start by creating a simple default, and barebones project by calling the following command in the terminal:</a:t>
            </a:r>
          </a:p>
          <a:p>
            <a:pPr marL="0" indent="0">
              <a:buNone/>
            </a:pPr>
            <a:r>
              <a:rPr lang="en-US" sz="1900"/>
              <a:t>- npx create-react-app</a:t>
            </a:r>
          </a:p>
          <a:p>
            <a:pPr marL="0" indent="0">
              <a:buNone/>
            </a:pPr>
            <a:endParaRPr lang="en-US" sz="1900"/>
          </a:p>
        </p:txBody>
      </p:sp>
    </p:spTree>
    <p:extLst>
      <p:ext uri="{BB962C8B-B14F-4D97-AF65-F5344CB8AC3E}">
        <p14:creationId xmlns:p14="http://schemas.microsoft.com/office/powerpoint/2010/main" val="878125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ED3100-3941-4F9A-9FAB-4A7A9B4A0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8CBEFB3C-8BDC-4A1B-94A5-A6A24CBB6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Books stacked on a table">
            <a:extLst>
              <a:ext uri="{FF2B5EF4-FFF2-40B4-BE49-F238E27FC236}">
                <a16:creationId xmlns:a16="http://schemas.microsoft.com/office/drawing/2014/main" id="{BA6B7144-ECAF-E321-7975-83565C710A64}"/>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10"/>
            <a:ext cx="12191981" cy="6857989"/>
          </a:xfrm>
          <a:prstGeom prst="rect">
            <a:avLst/>
          </a:prstGeom>
        </p:spPr>
      </p:pic>
      <p:sp>
        <p:nvSpPr>
          <p:cNvPr id="2" name="Title 1">
            <a:extLst>
              <a:ext uri="{FF2B5EF4-FFF2-40B4-BE49-F238E27FC236}">
                <a16:creationId xmlns:a16="http://schemas.microsoft.com/office/drawing/2014/main" id="{22B50951-A91F-6281-7086-DB62E5D56E5A}"/>
              </a:ext>
            </a:extLst>
          </p:cNvPr>
          <p:cNvSpPr>
            <a:spLocks noGrp="1"/>
          </p:cNvSpPr>
          <p:nvPr>
            <p:ph type="title"/>
          </p:nvPr>
        </p:nvSpPr>
        <p:spPr>
          <a:xfrm>
            <a:off x="1188069" y="381935"/>
            <a:ext cx="5366040" cy="2344840"/>
          </a:xfrm>
        </p:spPr>
        <p:txBody>
          <a:bodyPr anchor="b">
            <a:normAutofit/>
          </a:bodyPr>
          <a:lstStyle/>
          <a:p>
            <a:r>
              <a:rPr lang="en-US" sz="8000">
                <a:solidFill>
                  <a:srgbClr val="FFFFFF"/>
                </a:solidFill>
              </a:rPr>
              <a:t>Intro React Resources</a:t>
            </a:r>
          </a:p>
        </p:txBody>
      </p:sp>
      <p:grpSp>
        <p:nvGrpSpPr>
          <p:cNvPr id="13" name="Group 12">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a:solidFill>
            <a:srgbClr val="FFFFFF"/>
          </a:solidFill>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0F56F8-FBB1-50B9-C84E-2366CAD8BB2E}"/>
              </a:ext>
            </a:extLst>
          </p:cNvPr>
          <p:cNvSpPr>
            <a:spLocks noGrp="1"/>
          </p:cNvSpPr>
          <p:nvPr>
            <p:ph idx="1"/>
          </p:nvPr>
        </p:nvSpPr>
        <p:spPr>
          <a:xfrm>
            <a:off x="1188069" y="3175552"/>
            <a:ext cx="5366041" cy="2809114"/>
          </a:xfrm>
        </p:spPr>
        <p:txBody>
          <a:bodyPr anchor="t">
            <a:normAutofit/>
          </a:bodyPr>
          <a:lstStyle/>
          <a:p>
            <a:pPr marL="0" indent="0">
              <a:buNone/>
            </a:pPr>
            <a:r>
              <a:rPr lang="en-US" sz="1400" dirty="0">
                <a:solidFill>
                  <a:srgbClr val="FFFFFF"/>
                </a:solidFill>
              </a:rPr>
              <a:t>Because React has been around for a longer time and is very popular, it has wonderful documentation online and a vast community that can help you grow. I highly recommend looking at the ReactJS documentation and this article recommended by the React team.</a:t>
            </a:r>
          </a:p>
          <a:p>
            <a:pPr marL="0" indent="0">
              <a:buNone/>
            </a:pPr>
            <a:endParaRPr lang="en-US" sz="1400" dirty="0">
              <a:solidFill>
                <a:srgbClr val="FFFFFF"/>
              </a:solidFill>
            </a:endParaRPr>
          </a:p>
          <a:p>
            <a:r>
              <a:rPr lang="en-US" sz="1400" dirty="0">
                <a:solidFill>
                  <a:srgbClr val="FFFFFF"/>
                </a:solidFill>
              </a:rPr>
              <a:t>React Documentation</a:t>
            </a:r>
          </a:p>
          <a:p>
            <a:pPr lvl="1"/>
            <a:r>
              <a:rPr lang="en-US" sz="1400" dirty="0">
                <a:solidFill>
                  <a:srgbClr val="FFFFFF"/>
                </a:solidFill>
                <a:hlinkClick r:id="rId3"/>
              </a:rPr>
              <a:t>https://reactjs.org/docs/getting-started.html</a:t>
            </a:r>
            <a:endParaRPr lang="en-US" sz="1400" dirty="0">
              <a:solidFill>
                <a:srgbClr val="FFFFFF"/>
              </a:solidFill>
            </a:endParaRPr>
          </a:p>
          <a:p>
            <a:r>
              <a:rPr lang="en-CA" sz="1400" dirty="0">
                <a:solidFill>
                  <a:srgbClr val="FFFFFF"/>
                </a:solidFill>
              </a:rPr>
              <a:t>React Tutorial: An Overview and Walkthrough</a:t>
            </a:r>
            <a:r>
              <a:rPr lang="en-US" sz="1400" dirty="0">
                <a:solidFill>
                  <a:srgbClr val="FFFFFF"/>
                </a:solidFill>
              </a:rPr>
              <a:t> by Tania </a:t>
            </a:r>
            <a:r>
              <a:rPr lang="en-US" sz="1400" dirty="0" err="1">
                <a:solidFill>
                  <a:srgbClr val="FFFFFF"/>
                </a:solidFill>
              </a:rPr>
              <a:t>Rascia</a:t>
            </a:r>
            <a:endParaRPr lang="en-US" sz="1400" dirty="0">
              <a:solidFill>
                <a:srgbClr val="FFFFFF"/>
              </a:solidFill>
            </a:endParaRPr>
          </a:p>
          <a:p>
            <a:pPr lvl="1"/>
            <a:r>
              <a:rPr lang="en-CA" sz="1400" dirty="0">
                <a:solidFill>
                  <a:srgbClr val="FFFFFF"/>
                </a:solidFill>
                <a:hlinkClick r:id="rId4"/>
              </a:rPr>
              <a:t>https://www.taniarascia.com/getting-started-with-react/</a:t>
            </a:r>
            <a:endParaRPr lang="en-CA" sz="1400" dirty="0">
              <a:solidFill>
                <a:srgbClr val="FFFFFF"/>
              </a:solidFill>
            </a:endParaRPr>
          </a:p>
        </p:txBody>
      </p:sp>
    </p:spTree>
    <p:extLst>
      <p:ext uri="{BB962C8B-B14F-4D97-AF65-F5344CB8AC3E}">
        <p14:creationId xmlns:p14="http://schemas.microsoft.com/office/powerpoint/2010/main" val="2471955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643A45-0B04-4FD2-5416-084DA2DBC920}"/>
              </a:ext>
            </a:extLst>
          </p:cNvPr>
          <p:cNvSpPr>
            <a:spLocks noGrp="1"/>
          </p:cNvSpPr>
          <p:nvPr>
            <p:ph type="title"/>
          </p:nvPr>
        </p:nvSpPr>
        <p:spPr>
          <a:xfrm>
            <a:off x="6657715" y="467271"/>
            <a:ext cx="4195674" cy="2052522"/>
          </a:xfrm>
        </p:spPr>
        <p:txBody>
          <a:bodyPr anchor="b">
            <a:normAutofit/>
          </a:bodyPr>
          <a:lstStyle/>
          <a:p>
            <a:r>
              <a:rPr lang="en-US" sz="4800"/>
              <a:t>Getting Started (cont’d)</a:t>
            </a:r>
          </a:p>
        </p:txBody>
      </p:sp>
      <p:sp>
        <p:nvSpPr>
          <p:cNvPr id="14"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graphical user interface&#10;&#10;Description automatically generated">
            <a:extLst>
              <a:ext uri="{FF2B5EF4-FFF2-40B4-BE49-F238E27FC236}">
                <a16:creationId xmlns:a16="http://schemas.microsoft.com/office/drawing/2014/main" id="{98E9A761-759E-2EC2-F864-B302E4ECF0A8}"/>
              </a:ext>
            </a:extLst>
          </p:cNvPr>
          <p:cNvPicPr>
            <a:picLocks noChangeAspect="1"/>
          </p:cNvPicPr>
          <p:nvPr/>
        </p:nvPicPr>
        <p:blipFill rotWithShape="1">
          <a:blip r:embed="rId2"/>
          <a:srcRect l="21011" r="22489"/>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168A216-5037-B160-A73F-F396C86F25D2}"/>
              </a:ext>
            </a:extLst>
          </p:cNvPr>
          <p:cNvSpPr>
            <a:spLocks noGrp="1"/>
          </p:cNvSpPr>
          <p:nvPr>
            <p:ph idx="1"/>
          </p:nvPr>
        </p:nvSpPr>
        <p:spPr>
          <a:xfrm>
            <a:off x="6657715" y="2990818"/>
            <a:ext cx="4195673" cy="2913872"/>
          </a:xfrm>
        </p:spPr>
        <p:txBody>
          <a:bodyPr anchor="t">
            <a:normAutofit/>
          </a:bodyPr>
          <a:lstStyle/>
          <a:p>
            <a:pPr marL="0" indent="0">
              <a:buNone/>
            </a:pPr>
            <a:r>
              <a:rPr lang="en-US" sz="2000">
                <a:solidFill>
                  <a:schemeClr val="tx1">
                    <a:alpha val="80000"/>
                  </a:schemeClr>
                </a:solidFill>
              </a:rPr>
              <a:t>In your terminal, type the following command</a:t>
            </a:r>
          </a:p>
          <a:p>
            <a:pPr>
              <a:buFontTx/>
              <a:buChar char="-"/>
            </a:pPr>
            <a:r>
              <a:rPr lang="en-US" sz="2000">
                <a:solidFill>
                  <a:schemeClr val="tx1">
                    <a:alpha val="80000"/>
                  </a:schemeClr>
                </a:solidFill>
              </a:rPr>
              <a:t>npm start</a:t>
            </a:r>
          </a:p>
          <a:p>
            <a:pPr marL="0" indent="0">
              <a:buNone/>
            </a:pPr>
            <a:r>
              <a:rPr lang="en-US" sz="2000">
                <a:solidFill>
                  <a:schemeClr val="tx1">
                    <a:alpha val="80000"/>
                  </a:schemeClr>
                </a:solidFill>
              </a:rPr>
              <a:t>Then you should go to your browser and type localhost:3000 in the search bar </a:t>
            </a:r>
          </a:p>
          <a:p>
            <a:pPr marL="0" indent="0">
              <a:buNone/>
            </a:pPr>
            <a:r>
              <a:rPr lang="en-US" sz="2000">
                <a:solidFill>
                  <a:schemeClr val="tx1">
                    <a:alpha val="80000"/>
                  </a:schemeClr>
                </a:solidFill>
              </a:rPr>
              <a:t>You should be greeted by a page that looks like this</a:t>
            </a:r>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23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3477</TotalTime>
  <Words>2331</Words>
  <Application>Microsoft Macintosh PowerPoint</Application>
  <PresentationFormat>Widescreen</PresentationFormat>
  <Paragraphs>233</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Meiryo</vt:lpstr>
      <vt:lpstr>Arial</vt:lpstr>
      <vt:lpstr>Calibri</vt:lpstr>
      <vt:lpstr>Garamond</vt:lpstr>
      <vt:lpstr>Helvetica Neue Medium</vt:lpstr>
      <vt:lpstr>Trebuchet MS</vt:lpstr>
      <vt:lpstr>Tw Cen MT</vt:lpstr>
      <vt:lpstr>Office Theme</vt:lpstr>
      <vt:lpstr>A Brief Introduction to React</vt:lpstr>
      <vt:lpstr>Prerequisites</vt:lpstr>
      <vt:lpstr>Introduction</vt:lpstr>
      <vt:lpstr>History</vt:lpstr>
      <vt:lpstr>History (cont’d)</vt:lpstr>
      <vt:lpstr>History (finale)</vt:lpstr>
      <vt:lpstr>Getting Started</vt:lpstr>
      <vt:lpstr>Intro React Resources</vt:lpstr>
      <vt:lpstr>Getting Started (cont’d)</vt:lpstr>
      <vt:lpstr>Getting Started (finale)</vt:lpstr>
      <vt:lpstr>Components</vt:lpstr>
      <vt:lpstr>Components (cont’d)</vt:lpstr>
      <vt:lpstr>Components (finale)</vt:lpstr>
      <vt:lpstr>Deeper Dive into JSX</vt:lpstr>
      <vt:lpstr>Deeper Dive into JSX (finale)</vt:lpstr>
      <vt:lpstr>Passing Props</vt:lpstr>
      <vt:lpstr>Passing Props (finale)</vt:lpstr>
      <vt:lpstr>Passing Props Tip</vt:lpstr>
      <vt:lpstr>Useful JavaScript for React Resources </vt:lpstr>
      <vt:lpstr>Creating a New App</vt:lpstr>
      <vt:lpstr>Creating the Counter Component</vt:lpstr>
      <vt:lpstr>useState Hook</vt:lpstr>
      <vt:lpstr>useState Hook (cont’d)</vt:lpstr>
      <vt:lpstr>useState Hook Resources</vt:lpstr>
      <vt:lpstr>Modifying our App</vt:lpstr>
      <vt:lpstr>Modifying our App</vt:lpstr>
      <vt:lpstr>Modifying our App</vt:lpstr>
      <vt:lpstr>useContext Hook </vt:lpstr>
      <vt:lpstr>useContext Hook (cont’d)</vt:lpstr>
      <vt:lpstr>useContext Hook (cont’d)</vt:lpstr>
      <vt:lpstr>useContext Hook (finale)</vt:lpstr>
      <vt:lpstr>Modifying our App</vt:lpstr>
      <vt:lpstr>useContext Hook Resources</vt:lpstr>
      <vt:lpstr>Some Drawbacks </vt:lpstr>
      <vt:lpstr>Next Steps</vt:lpstr>
      <vt:lpstr>Other Steps</vt:lpstr>
      <vt:lpstr>Thank you! You can find me on LinkedIn by Saqif Abrar (https://www.linkedin.com/in/saqifabrar/)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Introduction to React</dc:title>
  <dc:creator>Saqif Abrar</dc:creator>
  <cp:lastModifiedBy>Saqif Abrar</cp:lastModifiedBy>
  <cp:revision>3</cp:revision>
  <dcterms:created xsi:type="dcterms:W3CDTF">2022-05-18T14:56:17Z</dcterms:created>
  <dcterms:modified xsi:type="dcterms:W3CDTF">2022-05-21T00:53:30Z</dcterms:modified>
</cp:coreProperties>
</file>